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8"/>
  </p:notesMasterIdLst>
  <p:sldIdLst>
    <p:sldId id="256" r:id="rId2"/>
    <p:sldId id="257" r:id="rId3"/>
    <p:sldId id="258" r:id="rId4"/>
    <p:sldId id="262" r:id="rId5"/>
    <p:sldId id="260" r:id="rId6"/>
    <p:sldId id="264" r:id="rId7"/>
    <p:sldId id="259" r:id="rId8"/>
    <p:sldId id="263" r:id="rId9"/>
    <p:sldId id="265" r:id="rId10"/>
    <p:sldId id="266" r:id="rId11"/>
    <p:sldId id="268" r:id="rId12"/>
    <p:sldId id="270" r:id="rId13"/>
    <p:sldId id="271" r:id="rId14"/>
    <p:sldId id="272" r:id="rId15"/>
    <p:sldId id="273" r:id="rId16"/>
    <p:sldId id="296" r:id="rId17"/>
    <p:sldId id="295" r:id="rId18"/>
    <p:sldId id="275" r:id="rId19"/>
    <p:sldId id="281" r:id="rId20"/>
    <p:sldId id="282" r:id="rId21"/>
    <p:sldId id="284" r:id="rId22"/>
    <p:sldId id="290" r:id="rId23"/>
    <p:sldId id="287" r:id="rId24"/>
    <p:sldId id="279" r:id="rId25"/>
    <p:sldId id="293"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5C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9" autoAdjust="0"/>
    <p:restoredTop sz="94660"/>
  </p:normalViewPr>
  <p:slideViewPr>
    <p:cSldViewPr>
      <p:cViewPr>
        <p:scale>
          <a:sx n="81" d="100"/>
          <a:sy n="81" d="100"/>
        </p:scale>
        <p:origin x="-864"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AEEBA-0724-4984-8D47-1732DA209D8F}" type="datetimeFigureOut">
              <a:rPr lang="en-IE" smtClean="0"/>
              <a:pPr/>
              <a:t>14/03/2012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1828F-2400-47DA-8B02-B13E4AE47AFD}" type="slidenum">
              <a:rPr lang="en-IE" smtClean="0"/>
              <a:pPr/>
              <a:t>‹#›</a:t>
            </a:fld>
            <a:endParaRPr lang="en-IE"/>
          </a:p>
        </p:txBody>
      </p:sp>
    </p:spTree>
    <p:extLst>
      <p:ext uri="{BB962C8B-B14F-4D97-AF65-F5344CB8AC3E}">
        <p14:creationId xmlns:p14="http://schemas.microsoft.com/office/powerpoint/2010/main" val="173264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10</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14</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2</a:t>
            </a:fld>
            <a:endParaRPr lang="en-I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3</a:t>
            </a:fld>
            <a:endParaRPr lang="en-I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4</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5</a:t>
            </a:fld>
            <a:endParaRPr lang="en-I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6</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7</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8</a:t>
            </a:fld>
            <a:endParaRPr lang="en-I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8A91828F-2400-47DA-8B02-B13E4AE47AFD}" type="slidenum">
              <a:rPr lang="en-IE" smtClean="0"/>
              <a:pPr/>
              <a:t>9</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4D3FCB2B-D47A-4A2E-ACCC-1BF356CBFD8A}"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3FCB2B-D47A-4A2E-ACCC-1BF356CBFD8A}"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3FCB2B-D47A-4A2E-ACCC-1BF356CBFD8A}"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CEE79E-1C03-450C-B353-646E8D159648}" type="datetimeFigureOut">
              <a:rPr lang="en-IE" smtClean="0"/>
              <a:pPr/>
              <a:t>14/03/2012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077200" y="6356350"/>
            <a:ext cx="609600" cy="365125"/>
          </a:xfrm>
        </p:spPr>
        <p:txBody>
          <a:bodyPr/>
          <a:lstStyle/>
          <a:p>
            <a:fld id="{4D3FCB2B-D47A-4A2E-ACCC-1BF356CBFD8A}"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CEE79E-1C03-450C-B353-646E8D159648}" type="datetimeFigureOut">
              <a:rPr lang="en-IE" smtClean="0"/>
              <a:pPr/>
              <a:t>14/03/2012</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3FCB2B-D47A-4A2E-ACCC-1BF356CBFD8A}" type="slidenum">
              <a:rPr lang="en-IE" smtClean="0"/>
              <a:pPr/>
              <a:t>‹#›</a:t>
            </a:fld>
            <a:endParaRPr lang="en-I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ing.com/images/search?q=dit+logo&amp;view=detail&amp;id=D02EAAC0B0F1BDD887C7C51892EC1579375BC7D1&amp;first=0&amp;FORM=IDFRI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rainfilters.com/images/fine-float-filter.jp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ickesmedia.live.venda.com/content/ebiz/wickes/resources/images/ECO/rainwater-harvesting-4.jpg"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www.tanks.ie/images/rainwater-harvesting-index.jpg"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755576" y="1340768"/>
            <a:ext cx="7632848" cy="2160240"/>
          </a:xfrm>
          <a:noFill/>
        </p:spPr>
        <p:txBody>
          <a:bodyPr>
            <a:normAutofit fontScale="90000"/>
            <a:scene3d>
              <a:camera prst="orthographicFront"/>
              <a:lightRig rig="freezing" dir="t">
                <a:rot lat="0" lon="0" rev="5640000"/>
              </a:lightRig>
            </a:scene3d>
            <a:sp3d extrusionH="57150" prstMaterial="flat">
              <a:bevelT w="38100" h="38100" prst="angle"/>
              <a:contourClr>
                <a:schemeClr val="tx2"/>
              </a:contourClr>
            </a:sp3d>
          </a:bodyPr>
          <a:lstStyle/>
          <a:p>
            <a:pPr algn="ctr"/>
            <a:r>
              <a:rPr lang="en-IE" sz="6000" dirty="0" smtClean="0">
                <a:ln>
                  <a:solidFill>
                    <a:schemeClr val="tx1"/>
                  </a:solidFill>
                </a:ln>
                <a:effectLst>
                  <a:outerShdw blurRad="50800" dist="38100" dir="13500000" algn="br" rotWithShape="0">
                    <a:prstClr val="black">
                      <a:alpha val="40000"/>
                    </a:prstClr>
                  </a:outerShdw>
                </a:effectLst>
              </a:rPr>
              <a:t>Rainwater Harvesting For Domestic Use In Ireland</a:t>
            </a:r>
            <a:r>
              <a:rPr lang="en-IE" dirty="0" smtClean="0">
                <a:ln>
                  <a:solidFill>
                    <a:schemeClr val="tx1"/>
                  </a:solidFill>
                </a:ln>
                <a:effectLst>
                  <a:outerShdw blurRad="50800" dist="38100" dir="13500000" algn="br" rotWithShape="0">
                    <a:prstClr val="black">
                      <a:alpha val="40000"/>
                    </a:prstClr>
                  </a:outerShdw>
                </a:effectLst>
              </a:rPr>
              <a:t/>
            </a:r>
            <a:br>
              <a:rPr lang="en-IE" dirty="0" smtClean="0">
                <a:ln>
                  <a:solidFill>
                    <a:schemeClr val="tx1"/>
                  </a:solidFill>
                </a:ln>
                <a:effectLst>
                  <a:outerShdw blurRad="50800" dist="38100" dir="13500000" algn="br" rotWithShape="0">
                    <a:prstClr val="black">
                      <a:alpha val="40000"/>
                    </a:prstClr>
                  </a:outerShdw>
                </a:effectLst>
              </a:rPr>
            </a:br>
            <a:endParaRPr lang="en-IE" dirty="0">
              <a:ln>
                <a:solidFill>
                  <a:schemeClr val="tx1"/>
                </a:solidFill>
              </a:ln>
              <a:effectLst>
                <a:outerShdw blurRad="50800" dist="38100" dir="13500000" algn="br" rotWithShape="0">
                  <a:prstClr val="black">
                    <a:alpha val="40000"/>
                  </a:prstClr>
                </a:outerShdw>
              </a:effectLst>
            </a:endParaRPr>
          </a:p>
        </p:txBody>
      </p:sp>
      <p:sp>
        <p:nvSpPr>
          <p:cNvPr id="5" name="Subtitle 4"/>
          <p:cNvSpPr>
            <a:spLocks noGrp="1"/>
          </p:cNvSpPr>
          <p:nvPr>
            <p:ph type="subTitle" idx="1"/>
          </p:nvPr>
        </p:nvSpPr>
        <p:spPr>
          <a:xfrm>
            <a:off x="539552" y="2492896"/>
            <a:ext cx="8070720" cy="1752600"/>
          </a:xfrm>
        </p:spPr>
        <p:txBody>
          <a:bodyPr>
            <a:noAutofit/>
          </a:bodyPr>
          <a:lstStyle/>
          <a:p>
            <a:pPr algn="ctr"/>
            <a:endParaRPr lang="en-IE" sz="1800" dirty="0" smtClean="0">
              <a:solidFill>
                <a:schemeClr val="bg2">
                  <a:lumMod val="50000"/>
                </a:schemeClr>
              </a:solidFill>
            </a:endParaRPr>
          </a:p>
          <a:p>
            <a:pPr algn="ctr"/>
            <a:r>
              <a:rPr lang="en-IE" sz="1800" dirty="0" smtClean="0"/>
              <a:t>Bachelor of Engineering Technology Building Services Engineering</a:t>
            </a:r>
          </a:p>
          <a:p>
            <a:pPr algn="ctr"/>
            <a:endParaRPr lang="en-IE" sz="1800" b="1" i="1" dirty="0" smtClean="0">
              <a:ln>
                <a:solidFill>
                  <a:schemeClr val="bg2"/>
                </a:solidFill>
              </a:ln>
              <a:solidFill>
                <a:schemeClr val="bg1">
                  <a:lumMod val="95000"/>
                  <a:lumOff val="5000"/>
                </a:schemeClr>
              </a:solidFill>
            </a:endParaRPr>
          </a:p>
          <a:p>
            <a:pPr algn="l"/>
            <a:r>
              <a:rPr lang="en-IE" sz="2000" b="1" i="1" dirty="0" smtClean="0">
                <a:ln>
                  <a:solidFill>
                    <a:schemeClr val="bg2"/>
                  </a:solidFill>
                </a:ln>
                <a:solidFill>
                  <a:schemeClr val="bg1">
                    <a:lumMod val="95000"/>
                    <a:lumOff val="5000"/>
                  </a:schemeClr>
                </a:solidFill>
              </a:rPr>
              <a:t>               </a:t>
            </a:r>
            <a:r>
              <a:rPr lang="en-IE" sz="2000" b="1" i="1" dirty="0" smtClean="0">
                <a:ln>
                  <a:solidFill>
                    <a:schemeClr val="bg2"/>
                  </a:solidFill>
                </a:ln>
              </a:rPr>
              <a:t>Cathal McDermott</a:t>
            </a:r>
          </a:p>
          <a:p>
            <a:pPr algn="l"/>
            <a:r>
              <a:rPr lang="en-IE" sz="2000" b="1" i="1" dirty="0" smtClean="0">
                <a:ln>
                  <a:solidFill>
                    <a:schemeClr val="bg2"/>
                  </a:solidFill>
                </a:ln>
              </a:rPr>
              <a:t>               Dublin Institute of Technology</a:t>
            </a:r>
          </a:p>
          <a:p>
            <a:pPr algn="l"/>
            <a:r>
              <a:rPr lang="en-IE" sz="2000" b="1" i="1" dirty="0" smtClean="0">
                <a:ln>
                  <a:solidFill>
                    <a:schemeClr val="bg2"/>
                  </a:solidFill>
                </a:ln>
              </a:rPr>
              <a:t>               2012 CIBSE AWARDS</a:t>
            </a:r>
          </a:p>
          <a:p>
            <a:pPr algn="l"/>
            <a:endParaRPr lang="en-IE" sz="2000" b="1" i="1" dirty="0" smtClean="0">
              <a:ln>
                <a:solidFill>
                  <a:schemeClr val="bg2"/>
                </a:solidFill>
              </a:ln>
              <a:solidFill>
                <a:schemeClr val="bg2">
                  <a:lumMod val="50000"/>
                </a:schemeClr>
              </a:solidFill>
            </a:endParaRPr>
          </a:p>
          <a:p>
            <a:pPr algn="l"/>
            <a:r>
              <a:rPr lang="en-IE" sz="2000" b="1" i="1" dirty="0" smtClean="0">
                <a:ln>
                  <a:solidFill>
                    <a:schemeClr val="bg2"/>
                  </a:solidFill>
                </a:ln>
                <a:solidFill>
                  <a:schemeClr val="bg2">
                    <a:lumMod val="50000"/>
                  </a:schemeClr>
                </a:solidFill>
              </a:rPr>
              <a:t>                </a:t>
            </a:r>
            <a:endParaRPr lang="en-IE" sz="2000" b="1" i="1" dirty="0">
              <a:ln>
                <a:solidFill>
                  <a:schemeClr val="bg2"/>
                </a:solidFill>
              </a:ln>
              <a:solidFill>
                <a:schemeClr val="bg2">
                  <a:lumMod val="50000"/>
                </a:schemeClr>
              </a:solidFill>
            </a:endParaRPr>
          </a:p>
        </p:txBody>
      </p:sp>
      <p:pic>
        <p:nvPicPr>
          <p:cNvPr id="4" name="Picture 3" descr="http://ts4.mm.bing.net/images/thumbnail.aspx?q=1344092635975&amp;id=6236fb008d01e6ab10708ca90fa49041&amp;url=http%3a%2f%2fwww.eurosdr.net%2fkm_pub%2fno49%2fimages%2fdit-logo.jpg">
            <a:hlinkClick r:id="rId3"/>
          </p:cNvPr>
          <p:cNvPicPr/>
          <p:nvPr/>
        </p:nvPicPr>
        <p:blipFill>
          <a:blip r:embed="rId4" cstate="print">
            <a:lum/>
          </a:blip>
          <a:srcRect/>
          <a:stretch>
            <a:fillRect/>
          </a:stretch>
        </p:blipFill>
        <p:spPr bwMode="auto">
          <a:xfrm>
            <a:off x="5652120" y="3645024"/>
            <a:ext cx="2952328" cy="28083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Tm="83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332656"/>
            <a:ext cx="7851648" cy="1828800"/>
          </a:xfrm>
        </p:spPr>
        <p:txBody>
          <a:bodyPr>
            <a:normAutofit/>
          </a:bodyPr>
          <a:lstStyle/>
          <a:p>
            <a:pPr algn="ctr"/>
            <a:r>
              <a:rPr lang="en-IE" sz="4800" dirty="0" smtClean="0">
                <a:solidFill>
                  <a:schemeClr val="accent3">
                    <a:lumMod val="60000"/>
                    <a:lumOff val="40000"/>
                  </a:schemeClr>
                </a:solidFill>
              </a:rPr>
              <a:t>Components of a Rainwater Harvesting System</a:t>
            </a:r>
            <a:endParaRPr lang="en-IE" sz="4800" dirty="0">
              <a:solidFill>
                <a:schemeClr val="accent3">
                  <a:lumMod val="60000"/>
                  <a:lumOff val="40000"/>
                </a:schemeClr>
              </a:solidFill>
            </a:endParaRPr>
          </a:p>
        </p:txBody>
      </p:sp>
      <p:sp>
        <p:nvSpPr>
          <p:cNvPr id="5" name="Subtitle 4"/>
          <p:cNvSpPr>
            <a:spLocks noGrp="1"/>
          </p:cNvSpPr>
          <p:nvPr>
            <p:ph type="subTitle" idx="1"/>
          </p:nvPr>
        </p:nvSpPr>
        <p:spPr>
          <a:xfrm>
            <a:off x="611560" y="2204864"/>
            <a:ext cx="7854696" cy="4248472"/>
          </a:xfrm>
        </p:spPr>
        <p:txBody>
          <a:bodyPr>
            <a:normAutofit/>
          </a:bodyPr>
          <a:lstStyle/>
          <a:p>
            <a:pPr algn="l">
              <a:buFont typeface="Arial" pitchFamily="34" charset="0"/>
              <a:buChar char="•"/>
            </a:pPr>
            <a:r>
              <a:rPr lang="en-IE" sz="2400" dirty="0" smtClean="0"/>
              <a:t>Runoff delivery system</a:t>
            </a:r>
          </a:p>
          <a:p>
            <a:pPr algn="l">
              <a:buFont typeface="Arial" pitchFamily="34" charset="0"/>
              <a:buChar char="•"/>
            </a:pPr>
            <a:r>
              <a:rPr lang="en-IE" sz="2400" dirty="0" smtClean="0"/>
              <a:t>Treatment of Water</a:t>
            </a:r>
          </a:p>
          <a:p>
            <a:pPr algn="l">
              <a:buFont typeface="Arial" pitchFamily="34" charset="0"/>
              <a:buChar char="•"/>
            </a:pPr>
            <a:r>
              <a:rPr lang="en-IE" sz="2400" dirty="0" smtClean="0"/>
              <a:t>Storage tanks</a:t>
            </a:r>
          </a:p>
          <a:p>
            <a:pPr algn="l">
              <a:buFont typeface="Arial" pitchFamily="34" charset="0"/>
              <a:buChar char="•"/>
            </a:pPr>
            <a:r>
              <a:rPr lang="en-IE" sz="2400" dirty="0" smtClean="0"/>
              <a:t>Cistern</a:t>
            </a:r>
          </a:p>
          <a:p>
            <a:pPr algn="l">
              <a:buFont typeface="Arial" pitchFamily="34" charset="0"/>
              <a:buChar char="•"/>
            </a:pPr>
            <a:r>
              <a:rPr lang="en-IE" sz="2400" dirty="0" smtClean="0"/>
              <a:t>Controls</a:t>
            </a:r>
          </a:p>
          <a:p>
            <a:pPr algn="l">
              <a:buFont typeface="Arial" pitchFamily="34" charset="0"/>
              <a:buChar char="•"/>
            </a:pPr>
            <a:endParaRPr lang="en-IE" sz="2400" dirty="0" smtClean="0"/>
          </a:p>
          <a:p>
            <a:pPr>
              <a:buFont typeface="Arial" pitchFamily="34" charset="0"/>
              <a:buChar char="•"/>
            </a:pPr>
            <a:endParaRPr lang="en-IE" dirty="0"/>
          </a:p>
        </p:txBody>
      </p:sp>
    </p:spTree>
  </p:cSld>
  <p:clrMapOvr>
    <a:masterClrMapping/>
  </p:clrMapOvr>
  <p:transition advTm="1042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691192" cy="930408"/>
          </a:xfrm>
        </p:spPr>
        <p:txBody>
          <a:bodyPr/>
          <a:lstStyle/>
          <a:p>
            <a:pPr algn="ctr"/>
            <a:r>
              <a:rPr lang="en-IE" sz="4800" dirty="0" smtClean="0">
                <a:solidFill>
                  <a:schemeClr val="accent3">
                    <a:lumMod val="60000"/>
                    <a:lumOff val="40000"/>
                  </a:schemeClr>
                </a:solidFill>
              </a:rPr>
              <a:t>Runoff Delivery System</a:t>
            </a:r>
            <a:endParaRPr lang="en-IE" sz="4800" dirty="0">
              <a:solidFill>
                <a:schemeClr val="accent3">
                  <a:lumMod val="60000"/>
                  <a:lumOff val="40000"/>
                </a:schemeClr>
              </a:solidFill>
            </a:endParaRPr>
          </a:p>
        </p:txBody>
      </p:sp>
      <p:sp>
        <p:nvSpPr>
          <p:cNvPr id="3" name="Text Placeholder 2"/>
          <p:cNvSpPr>
            <a:spLocks noGrp="1"/>
          </p:cNvSpPr>
          <p:nvPr>
            <p:ph type="body" idx="1"/>
          </p:nvPr>
        </p:nvSpPr>
        <p:spPr>
          <a:xfrm>
            <a:off x="467544" y="2060848"/>
            <a:ext cx="7772400" cy="4248472"/>
          </a:xfrm>
        </p:spPr>
        <p:txBody>
          <a:bodyPr>
            <a:noAutofit/>
          </a:bodyPr>
          <a:lstStyle/>
          <a:p>
            <a:r>
              <a:rPr lang="en-IE" sz="2400" dirty="0" smtClean="0"/>
              <a:t>Rainwater is transferred to the storage tank through:</a:t>
            </a:r>
          </a:p>
          <a:p>
            <a:pPr>
              <a:buFont typeface="Wingdings" pitchFamily="2" charset="2"/>
              <a:buChar char="Ø"/>
            </a:pPr>
            <a:r>
              <a:rPr lang="en-IE" sz="2400" dirty="0" smtClean="0"/>
              <a:t>Gutters</a:t>
            </a:r>
          </a:p>
          <a:p>
            <a:pPr>
              <a:buFont typeface="Wingdings" pitchFamily="2" charset="2"/>
              <a:buChar char="Ø"/>
            </a:pPr>
            <a:r>
              <a:rPr lang="en-IE" sz="2400" dirty="0" smtClean="0"/>
              <a:t>Downpipes</a:t>
            </a:r>
          </a:p>
          <a:p>
            <a:pPr>
              <a:buFont typeface="Wingdings" pitchFamily="2" charset="2"/>
              <a:buChar char="Ø"/>
            </a:pPr>
            <a:endParaRPr lang="en-IE" sz="2400" dirty="0" smtClean="0"/>
          </a:p>
          <a:p>
            <a:pPr>
              <a:buFont typeface="Wingdings" pitchFamily="2" charset="2"/>
              <a:buChar char="Ø"/>
            </a:pPr>
            <a:r>
              <a:rPr lang="en-IE" sz="2400" dirty="0" smtClean="0"/>
              <a:t>The downpipes and gutters have to regularly maintained </a:t>
            </a:r>
          </a:p>
          <a:p>
            <a:pPr>
              <a:buFont typeface="Wingdings" pitchFamily="2" charset="2"/>
              <a:buChar char="Ø"/>
            </a:pPr>
            <a:r>
              <a:rPr lang="en-IE" sz="2400" dirty="0" smtClean="0"/>
              <a:t>This ensures that the maximum amount of rainfall can be transferred to the storage tank </a:t>
            </a:r>
          </a:p>
          <a:p>
            <a:pPr>
              <a:buFont typeface="Wingdings" pitchFamily="2" charset="2"/>
              <a:buChar char="Ø"/>
            </a:pPr>
            <a:r>
              <a:rPr lang="en-IE" sz="2400" dirty="0" smtClean="0"/>
              <a:t>Typical storage tank size 2-4m³</a:t>
            </a:r>
          </a:p>
        </p:txBody>
      </p:sp>
    </p:spTree>
  </p:cSld>
  <p:clrMapOvr>
    <a:masterClrMapping/>
  </p:clrMapOvr>
  <p:transition advTm="1995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52736"/>
            <a:ext cx="7772400" cy="1296144"/>
          </a:xfrm>
        </p:spPr>
        <p:txBody>
          <a:bodyPr/>
          <a:lstStyle/>
          <a:p>
            <a:pPr algn="ctr"/>
            <a:r>
              <a:rPr lang="en-IE" sz="4800" dirty="0" smtClean="0">
                <a:solidFill>
                  <a:schemeClr val="accent3">
                    <a:lumMod val="60000"/>
                    <a:lumOff val="40000"/>
                  </a:schemeClr>
                </a:solidFill>
              </a:rPr>
              <a:t/>
            </a:r>
            <a:br>
              <a:rPr lang="en-IE" sz="4800" dirty="0" smtClean="0">
                <a:solidFill>
                  <a:schemeClr val="accent3">
                    <a:lumMod val="60000"/>
                    <a:lumOff val="40000"/>
                  </a:schemeClr>
                </a:solidFill>
              </a:rPr>
            </a:br>
            <a:r>
              <a:rPr lang="en-IE" sz="4800" dirty="0" smtClean="0">
                <a:solidFill>
                  <a:schemeClr val="accent3">
                    <a:lumMod val="60000"/>
                    <a:lumOff val="40000"/>
                  </a:schemeClr>
                </a:solidFill>
              </a:rPr>
              <a:t/>
            </a:r>
            <a:br>
              <a:rPr lang="en-IE" sz="4800" dirty="0" smtClean="0">
                <a:solidFill>
                  <a:schemeClr val="accent3">
                    <a:lumMod val="60000"/>
                    <a:lumOff val="40000"/>
                  </a:schemeClr>
                </a:solidFill>
              </a:rPr>
            </a:br>
            <a:r>
              <a:rPr lang="en-IE" sz="4800" dirty="0" smtClean="0">
                <a:solidFill>
                  <a:schemeClr val="accent3">
                    <a:lumMod val="60000"/>
                    <a:lumOff val="40000"/>
                  </a:schemeClr>
                </a:solidFill>
              </a:rPr>
              <a:t>Treatment of Water</a:t>
            </a:r>
            <a:r>
              <a:rPr lang="en-IE" dirty="0" smtClean="0">
                <a:solidFill>
                  <a:schemeClr val="accent3">
                    <a:lumMod val="60000"/>
                    <a:lumOff val="40000"/>
                  </a:schemeClr>
                </a:solidFill>
              </a:rPr>
              <a:t/>
            </a:r>
            <a:br>
              <a:rPr lang="en-IE" dirty="0" smtClean="0">
                <a:solidFill>
                  <a:schemeClr val="accent3">
                    <a:lumMod val="60000"/>
                    <a:lumOff val="40000"/>
                  </a:schemeClr>
                </a:solidFill>
              </a:rPr>
            </a:br>
            <a:endParaRPr lang="en-IE" u="sng" dirty="0">
              <a:solidFill>
                <a:schemeClr val="accent3">
                  <a:lumMod val="60000"/>
                  <a:lumOff val="40000"/>
                </a:schemeClr>
              </a:solidFill>
            </a:endParaRPr>
          </a:p>
        </p:txBody>
      </p:sp>
      <p:sp>
        <p:nvSpPr>
          <p:cNvPr id="3" name="Text Placeholder 2"/>
          <p:cNvSpPr>
            <a:spLocks noGrp="1"/>
          </p:cNvSpPr>
          <p:nvPr>
            <p:ph type="body" idx="1"/>
          </p:nvPr>
        </p:nvSpPr>
        <p:spPr>
          <a:xfrm>
            <a:off x="539552" y="1556792"/>
            <a:ext cx="7772400" cy="1869752"/>
          </a:xfrm>
        </p:spPr>
        <p:txBody>
          <a:bodyPr/>
          <a:lstStyle/>
          <a:p>
            <a:pPr algn="ctr"/>
            <a:r>
              <a:rPr lang="en-IE" sz="3200" u="sng" dirty="0" smtClean="0">
                <a:solidFill>
                  <a:schemeClr val="accent3">
                    <a:lumMod val="60000"/>
                    <a:lumOff val="40000"/>
                  </a:schemeClr>
                </a:solidFill>
              </a:rPr>
              <a:t>Filters</a:t>
            </a:r>
            <a:endParaRPr lang="en-IE" sz="2800" dirty="0" smtClean="0"/>
          </a:p>
          <a:p>
            <a:r>
              <a:rPr lang="en-IE" dirty="0" smtClean="0"/>
              <a:t>Inline downpipe filters &amp; Subsurface Vortex filter:</a:t>
            </a:r>
          </a:p>
          <a:p>
            <a:endParaRPr lang="en-IE" dirty="0" smtClean="0"/>
          </a:p>
          <a:p>
            <a:endParaRPr lang="en-IE" dirty="0"/>
          </a:p>
        </p:txBody>
      </p:sp>
      <p:pic>
        <p:nvPicPr>
          <p:cNvPr id="4" name="Picture 3" descr="C:\Users\c09448586\AppData\Local\Microsoft\Windows\Temporary Internet Files\Content.Word\DOWNPIPE 1-Model.jpg"/>
          <p:cNvPicPr/>
          <p:nvPr/>
        </p:nvPicPr>
        <p:blipFill>
          <a:blip r:embed="rId2" cstate="print"/>
          <a:srcRect/>
          <a:stretch>
            <a:fillRect/>
          </a:stretch>
        </p:blipFill>
        <p:spPr bwMode="auto">
          <a:xfrm>
            <a:off x="0" y="2809875"/>
            <a:ext cx="9144000" cy="4048125"/>
          </a:xfrm>
          <a:prstGeom prst="rect">
            <a:avLst/>
          </a:prstGeom>
          <a:noFill/>
          <a:ln w="9525">
            <a:noFill/>
            <a:miter lim="800000"/>
            <a:headEnd/>
            <a:tailEnd/>
          </a:ln>
        </p:spPr>
      </p:pic>
    </p:spTree>
  </p:cSld>
  <p:clrMapOvr>
    <a:masterClrMapping/>
  </p:clrMapOvr>
  <p:transition advTm="512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56792"/>
            <a:ext cx="7772400" cy="576064"/>
          </a:xfrm>
        </p:spPr>
        <p:txBody>
          <a:bodyPr/>
          <a:lstStyle/>
          <a:p>
            <a:pPr algn="ctr"/>
            <a:r>
              <a:rPr lang="en-IE" sz="4800" dirty="0" smtClean="0">
                <a:solidFill>
                  <a:schemeClr val="accent3">
                    <a:lumMod val="60000"/>
                    <a:lumOff val="40000"/>
                  </a:schemeClr>
                </a:solidFill>
              </a:rPr>
              <a:t>Treatment of Water </a:t>
            </a:r>
            <a:r>
              <a:rPr lang="en-IE" sz="3200" dirty="0" smtClean="0">
                <a:solidFill>
                  <a:schemeClr val="accent3">
                    <a:lumMod val="60000"/>
                    <a:lumOff val="40000"/>
                  </a:schemeClr>
                </a:solidFill>
              </a:rPr>
              <a:t>Continued</a:t>
            </a:r>
            <a:r>
              <a:rPr lang="en-IE" sz="4800" dirty="0" smtClean="0">
                <a:solidFill>
                  <a:schemeClr val="accent3">
                    <a:lumMod val="60000"/>
                    <a:lumOff val="40000"/>
                  </a:schemeClr>
                </a:solidFill>
              </a:rPr>
              <a:t/>
            </a:r>
            <a:br>
              <a:rPr lang="en-IE" sz="4800" dirty="0" smtClean="0">
                <a:solidFill>
                  <a:schemeClr val="accent3">
                    <a:lumMod val="60000"/>
                    <a:lumOff val="40000"/>
                  </a:schemeClr>
                </a:solidFill>
              </a:rPr>
            </a:br>
            <a:endParaRPr lang="en-IE" sz="4800" dirty="0">
              <a:solidFill>
                <a:schemeClr val="accent3">
                  <a:lumMod val="60000"/>
                  <a:lumOff val="40000"/>
                </a:schemeClr>
              </a:solidFill>
            </a:endParaRPr>
          </a:p>
        </p:txBody>
      </p:sp>
      <p:sp>
        <p:nvSpPr>
          <p:cNvPr id="3" name="Text Placeholder 2"/>
          <p:cNvSpPr>
            <a:spLocks noGrp="1"/>
          </p:cNvSpPr>
          <p:nvPr>
            <p:ph type="body" idx="1"/>
          </p:nvPr>
        </p:nvSpPr>
        <p:spPr>
          <a:xfrm>
            <a:off x="467544" y="1484784"/>
            <a:ext cx="7772400" cy="2880320"/>
          </a:xfrm>
        </p:spPr>
        <p:txBody>
          <a:bodyPr>
            <a:normAutofit fontScale="55000" lnSpcReduction="20000"/>
          </a:bodyPr>
          <a:lstStyle/>
          <a:p>
            <a:pPr algn="ctr"/>
            <a:r>
              <a:rPr lang="en-IE" sz="5100" u="sng" dirty="0" smtClean="0">
                <a:solidFill>
                  <a:schemeClr val="accent3">
                    <a:lumMod val="60000"/>
                    <a:lumOff val="40000"/>
                  </a:schemeClr>
                </a:solidFill>
              </a:rPr>
              <a:t>Filters </a:t>
            </a:r>
          </a:p>
          <a:p>
            <a:pPr>
              <a:lnSpc>
                <a:spcPct val="150000"/>
              </a:lnSpc>
            </a:pPr>
            <a:r>
              <a:rPr lang="en-IE" sz="4400" i="1" dirty="0" smtClean="0"/>
              <a:t>Floating Filter</a:t>
            </a:r>
          </a:p>
          <a:p>
            <a:pPr>
              <a:lnSpc>
                <a:spcPct val="150000"/>
              </a:lnSpc>
              <a:buFont typeface="Wingdings" pitchFamily="2" charset="2"/>
              <a:buChar char="Ø"/>
            </a:pPr>
            <a:r>
              <a:rPr lang="en-IE" sz="4400" dirty="0" smtClean="0"/>
              <a:t>Situated in the storage tank</a:t>
            </a:r>
          </a:p>
          <a:p>
            <a:pPr>
              <a:lnSpc>
                <a:spcPct val="220000"/>
              </a:lnSpc>
              <a:buFont typeface="Wingdings" pitchFamily="2" charset="2"/>
              <a:buChar char="Ø"/>
            </a:pPr>
            <a:r>
              <a:rPr lang="en-IE" sz="4400" dirty="0" smtClean="0"/>
              <a:t>Protects the pump and distribution pipework from dirt</a:t>
            </a:r>
          </a:p>
          <a:p>
            <a:pPr>
              <a:buFont typeface="Wingdings" pitchFamily="2" charset="2"/>
              <a:buChar char="Ø"/>
            </a:pPr>
            <a:endParaRPr lang="en-IE" dirty="0"/>
          </a:p>
        </p:txBody>
      </p:sp>
      <p:pic>
        <p:nvPicPr>
          <p:cNvPr id="5" name="Picture 4" descr="http://rainfilters.com/images/fine-float-filter.jpg">
            <a:hlinkClick r:id="rId2" tgtFrame="_blank"/>
          </p:cNvPr>
          <p:cNvPicPr/>
          <p:nvPr/>
        </p:nvPicPr>
        <p:blipFill>
          <a:blip r:embed="rId3" cstate="print"/>
          <a:srcRect/>
          <a:stretch>
            <a:fillRect/>
          </a:stretch>
        </p:blipFill>
        <p:spPr bwMode="auto">
          <a:xfrm>
            <a:off x="2627784" y="4221088"/>
            <a:ext cx="3240360" cy="2409056"/>
          </a:xfrm>
          <a:prstGeom prst="rect">
            <a:avLst/>
          </a:prstGeom>
          <a:noFill/>
          <a:ln w="9525">
            <a:noFill/>
            <a:miter lim="800000"/>
            <a:headEnd/>
            <a:tailEnd/>
          </a:ln>
        </p:spPr>
      </p:pic>
    </p:spTree>
  </p:cSld>
  <p:clrMapOvr>
    <a:masterClrMapping/>
  </p:clrMapOvr>
  <p:transition advTm="20046"/>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72400" cy="1362456"/>
          </a:xfrm>
        </p:spPr>
        <p:txBody>
          <a:bodyPr/>
          <a:lstStyle/>
          <a:p>
            <a:pPr algn="ctr"/>
            <a:r>
              <a:rPr lang="en-IE" sz="4800" dirty="0" smtClean="0">
                <a:solidFill>
                  <a:schemeClr val="accent3">
                    <a:lumMod val="60000"/>
                    <a:lumOff val="40000"/>
                  </a:schemeClr>
                </a:solidFill>
              </a:rPr>
              <a:t>Treatment of Water </a:t>
            </a:r>
            <a:r>
              <a:rPr lang="en-IE" sz="3200" dirty="0" smtClean="0">
                <a:solidFill>
                  <a:schemeClr val="accent3">
                    <a:lumMod val="60000"/>
                    <a:lumOff val="40000"/>
                  </a:schemeClr>
                </a:solidFill>
              </a:rPr>
              <a:t>Continued</a:t>
            </a:r>
            <a:endParaRPr lang="en-IE" sz="3200" dirty="0">
              <a:solidFill>
                <a:schemeClr val="accent3">
                  <a:lumMod val="60000"/>
                  <a:lumOff val="40000"/>
                </a:schemeClr>
              </a:solidFill>
            </a:endParaRPr>
          </a:p>
        </p:txBody>
      </p:sp>
      <p:sp>
        <p:nvSpPr>
          <p:cNvPr id="3" name="Text Placeholder 2"/>
          <p:cNvSpPr>
            <a:spLocks noGrp="1"/>
          </p:cNvSpPr>
          <p:nvPr>
            <p:ph type="body" idx="1"/>
          </p:nvPr>
        </p:nvSpPr>
        <p:spPr>
          <a:xfrm>
            <a:off x="251520" y="1340768"/>
            <a:ext cx="7916416" cy="4248472"/>
          </a:xfrm>
        </p:spPr>
        <p:txBody>
          <a:bodyPr>
            <a:normAutofit/>
          </a:bodyPr>
          <a:lstStyle/>
          <a:p>
            <a:pPr algn="ctr">
              <a:lnSpc>
                <a:spcPct val="150000"/>
              </a:lnSpc>
            </a:pPr>
            <a:r>
              <a:rPr lang="en-IE" sz="2400" u="sng" dirty="0" smtClean="0">
                <a:solidFill>
                  <a:schemeClr val="accent3">
                    <a:lumMod val="60000"/>
                    <a:lumOff val="40000"/>
                  </a:schemeClr>
                </a:solidFill>
              </a:rPr>
              <a:t>Filters </a:t>
            </a:r>
          </a:p>
          <a:p>
            <a:pPr>
              <a:lnSpc>
                <a:spcPct val="150000"/>
              </a:lnSpc>
            </a:pPr>
            <a:r>
              <a:rPr lang="en-US" sz="2400" i="1" dirty="0" smtClean="0"/>
              <a:t>Ultraviolet disinfection</a:t>
            </a:r>
          </a:p>
          <a:p>
            <a:pPr>
              <a:lnSpc>
                <a:spcPct val="200000"/>
              </a:lnSpc>
              <a:buFont typeface="Wingdings" pitchFamily="2" charset="2"/>
              <a:buChar char="Ø"/>
            </a:pPr>
            <a:r>
              <a:rPr lang="en-US" sz="2400" dirty="0" smtClean="0"/>
              <a:t>Removal of bacteria from the rainwater.</a:t>
            </a:r>
          </a:p>
          <a:p>
            <a:pPr>
              <a:lnSpc>
                <a:spcPct val="200000"/>
              </a:lnSpc>
              <a:buFont typeface="Wingdings" pitchFamily="2" charset="2"/>
              <a:buChar char="Ø"/>
            </a:pPr>
            <a:r>
              <a:rPr lang="en-US" sz="2400" dirty="0" smtClean="0"/>
              <a:t>No residual effect on the water. </a:t>
            </a:r>
          </a:p>
          <a:p>
            <a:pPr>
              <a:lnSpc>
                <a:spcPct val="200000"/>
              </a:lnSpc>
              <a:buFont typeface="Wingdings" pitchFamily="2" charset="2"/>
              <a:buChar char="Ø"/>
            </a:pPr>
            <a:r>
              <a:rPr lang="en-US" sz="2400" dirty="0" smtClean="0"/>
              <a:t>Situated in the distribution pipework</a:t>
            </a:r>
          </a:p>
        </p:txBody>
      </p:sp>
      <p:pic>
        <p:nvPicPr>
          <p:cNvPr id="4" name="Picture 3"/>
          <p:cNvPicPr/>
          <p:nvPr/>
        </p:nvPicPr>
        <p:blipFill>
          <a:blip r:embed="rId3" cstate="print"/>
          <a:srcRect l="54800" t="62564" r="31199" b="23919"/>
          <a:stretch>
            <a:fillRect/>
          </a:stretch>
        </p:blipFill>
        <p:spPr bwMode="auto">
          <a:xfrm>
            <a:off x="6084168" y="3933056"/>
            <a:ext cx="2880320" cy="2520280"/>
          </a:xfrm>
          <a:prstGeom prst="rect">
            <a:avLst/>
          </a:prstGeom>
          <a:noFill/>
          <a:ln w="9525">
            <a:noFill/>
            <a:miter lim="800000"/>
            <a:headEnd/>
            <a:tailEnd/>
          </a:ln>
        </p:spPr>
      </p:pic>
    </p:spTree>
  </p:cSld>
  <p:clrMapOvr>
    <a:masterClrMapping/>
  </p:clrMapOvr>
  <p:transition advTm="3598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ickesmedia.live.venda.com/content/ebiz/wickes/resources/images/ECO/rainwater-harvesting-4.jpg">
            <a:hlinkClick r:id="rId2" tgtFrame="_blank"/>
          </p:cNvPr>
          <p:cNvPicPr/>
          <p:nvPr/>
        </p:nvPicPr>
        <p:blipFill>
          <a:blip r:embed="rId3" cstate="print"/>
          <a:srcRect l="5096" t="5466" r="16756" b="23019"/>
          <a:stretch>
            <a:fillRect/>
          </a:stretch>
        </p:blipFill>
        <p:spPr bwMode="auto">
          <a:xfrm>
            <a:off x="467544" y="2708920"/>
            <a:ext cx="2067712" cy="1940226"/>
          </a:xfrm>
          <a:prstGeom prst="rect">
            <a:avLst/>
          </a:prstGeom>
          <a:ln>
            <a:noFill/>
          </a:ln>
          <a:effectLst>
            <a:softEdge rad="112500"/>
          </a:effectLst>
        </p:spPr>
      </p:pic>
      <p:sp>
        <p:nvSpPr>
          <p:cNvPr id="2" name="Title 1"/>
          <p:cNvSpPr>
            <a:spLocks noGrp="1"/>
          </p:cNvSpPr>
          <p:nvPr>
            <p:ph type="title"/>
          </p:nvPr>
        </p:nvSpPr>
        <p:spPr>
          <a:xfrm>
            <a:off x="251520" y="620688"/>
            <a:ext cx="7810778" cy="862414"/>
          </a:xfrm>
        </p:spPr>
        <p:txBody>
          <a:bodyPr/>
          <a:lstStyle/>
          <a:p>
            <a:pPr algn="ctr"/>
            <a:r>
              <a:rPr lang="en-IE" sz="4800" dirty="0" smtClean="0">
                <a:solidFill>
                  <a:schemeClr val="accent3">
                    <a:lumMod val="60000"/>
                    <a:lumOff val="40000"/>
                  </a:schemeClr>
                </a:solidFill>
              </a:rPr>
              <a:t>Storage Tanks</a:t>
            </a:r>
            <a:endParaRPr lang="en-IE" sz="4800" dirty="0">
              <a:solidFill>
                <a:schemeClr val="accent3">
                  <a:lumMod val="60000"/>
                  <a:lumOff val="40000"/>
                </a:schemeClr>
              </a:solidFill>
            </a:endParaRPr>
          </a:p>
        </p:txBody>
      </p:sp>
      <p:sp>
        <p:nvSpPr>
          <p:cNvPr id="3" name="Text Placeholder 2"/>
          <p:cNvSpPr>
            <a:spLocks noGrp="1"/>
          </p:cNvSpPr>
          <p:nvPr>
            <p:ph type="body" idx="1"/>
          </p:nvPr>
        </p:nvSpPr>
        <p:spPr>
          <a:xfrm>
            <a:off x="323528" y="1628800"/>
            <a:ext cx="8424936" cy="4752528"/>
          </a:xfrm>
        </p:spPr>
        <p:txBody>
          <a:bodyPr>
            <a:normAutofit/>
          </a:bodyPr>
          <a:lstStyle/>
          <a:p>
            <a:pPr marL="25400" lvl="0">
              <a:spcBef>
                <a:spcPts val="7"/>
              </a:spcBef>
            </a:pPr>
            <a:r>
              <a:rPr lang="en-IE" sz="2400" dirty="0" smtClean="0"/>
              <a:t>Rainwater can be stored in several ways:</a:t>
            </a:r>
          </a:p>
          <a:p>
            <a:pPr marL="25400" lvl="0">
              <a:lnSpc>
                <a:spcPct val="150000"/>
              </a:lnSpc>
              <a:spcBef>
                <a:spcPts val="7"/>
              </a:spcBef>
            </a:pPr>
            <a:r>
              <a:rPr lang="en-IE" sz="2400" dirty="0" smtClean="0">
                <a:solidFill>
                  <a:schemeClr val="accent3">
                    <a:lumMod val="60000"/>
                    <a:lumOff val="40000"/>
                  </a:schemeClr>
                </a:solidFill>
              </a:rPr>
              <a:t>1.</a:t>
            </a:r>
            <a:r>
              <a:rPr lang="en-IE" sz="2400" dirty="0" smtClean="0"/>
              <a:t>Water barrel</a:t>
            </a:r>
          </a:p>
          <a:p>
            <a:pPr marL="25400" lvl="0" indent="-457200">
              <a:lnSpc>
                <a:spcPct val="150000"/>
              </a:lnSpc>
              <a:spcBef>
                <a:spcPts val="7"/>
              </a:spcBef>
            </a:pPr>
            <a:r>
              <a:rPr lang="en-IE" sz="2400" dirty="0" smtClean="0">
                <a:solidFill>
                  <a:schemeClr val="accent3">
                    <a:lumMod val="60000"/>
                    <a:lumOff val="40000"/>
                  </a:schemeClr>
                </a:solidFill>
              </a:rPr>
              <a:t>                                      2.</a:t>
            </a:r>
            <a:r>
              <a:rPr lang="en-IE" sz="2400" dirty="0" smtClean="0"/>
              <a:t>Over Ground tanks</a:t>
            </a:r>
          </a:p>
          <a:p>
            <a:pPr marL="25400" lvl="0" indent="-457200">
              <a:lnSpc>
                <a:spcPct val="150000"/>
              </a:lnSpc>
              <a:spcBef>
                <a:spcPts val="7"/>
              </a:spcBef>
            </a:pPr>
            <a:r>
              <a:rPr lang="en-IE" sz="2400" dirty="0" smtClean="0">
                <a:solidFill>
                  <a:schemeClr val="accent3">
                    <a:lumMod val="60000"/>
                    <a:lumOff val="40000"/>
                  </a:schemeClr>
                </a:solidFill>
              </a:rPr>
              <a:t>                                                         </a:t>
            </a:r>
          </a:p>
          <a:p>
            <a:pPr marL="25400" lvl="0" indent="-457200">
              <a:lnSpc>
                <a:spcPct val="150000"/>
              </a:lnSpc>
              <a:spcBef>
                <a:spcPts val="7"/>
              </a:spcBef>
            </a:pPr>
            <a:r>
              <a:rPr lang="en-IE" sz="2400" dirty="0" smtClean="0">
                <a:solidFill>
                  <a:schemeClr val="accent3">
                    <a:lumMod val="60000"/>
                    <a:lumOff val="40000"/>
                  </a:schemeClr>
                </a:solidFill>
              </a:rPr>
              <a:t>                                                                                3.</a:t>
            </a:r>
            <a:r>
              <a:rPr lang="en-IE" sz="2400" dirty="0" smtClean="0"/>
              <a:t>Underground tanks</a:t>
            </a:r>
          </a:p>
          <a:p>
            <a:pPr marL="25400" lvl="0" indent="-457200">
              <a:lnSpc>
                <a:spcPct val="250000"/>
              </a:lnSpc>
              <a:spcBef>
                <a:spcPts val="7"/>
              </a:spcBef>
            </a:pPr>
            <a:endParaRPr lang="en-IE" sz="2400" dirty="0" smtClean="0"/>
          </a:p>
        </p:txBody>
      </p:sp>
      <p:pic>
        <p:nvPicPr>
          <p:cNvPr id="6" name="Picture 5" descr="CONCRETE TANK-2.jpg"/>
          <p:cNvPicPr/>
          <p:nvPr/>
        </p:nvPicPr>
        <p:blipFill>
          <a:blip r:embed="rId4" cstate="print"/>
          <a:stretch>
            <a:fillRect/>
          </a:stretch>
        </p:blipFill>
        <p:spPr>
          <a:xfrm>
            <a:off x="5076056" y="4329100"/>
            <a:ext cx="3888432" cy="2492896"/>
          </a:xfrm>
          <a:prstGeom prst="rect">
            <a:avLst/>
          </a:prstGeom>
          <a:ln>
            <a:noFill/>
          </a:ln>
          <a:effectLst>
            <a:softEdge rad="112500"/>
          </a:effectLst>
        </p:spPr>
      </p:pic>
      <p:pic>
        <p:nvPicPr>
          <p:cNvPr id="5" name="Picture 4" descr="http://www.tanks.ie/images/rainwater-harvesting-index.jpg">
            <a:hlinkClick r:id="rId5" tgtFrame="_blank"/>
          </p:cNvPr>
          <p:cNvPicPr/>
          <p:nvPr/>
        </p:nvPicPr>
        <p:blipFill>
          <a:blip r:embed="rId6" cstate="print"/>
          <a:srcRect l="6013" t="3200" r="6804" b="3992"/>
          <a:stretch>
            <a:fillRect/>
          </a:stretch>
        </p:blipFill>
        <p:spPr bwMode="auto">
          <a:xfrm>
            <a:off x="2843808" y="3284984"/>
            <a:ext cx="2232248" cy="2088232"/>
          </a:xfrm>
          <a:prstGeom prst="rect">
            <a:avLst/>
          </a:prstGeom>
          <a:ln>
            <a:noFill/>
          </a:ln>
          <a:effectLst>
            <a:softEdge rad="112500"/>
          </a:effectLst>
        </p:spPr>
      </p:pic>
    </p:spTree>
  </p:cSld>
  <p:clrMapOvr>
    <a:masterClrMapping/>
  </p:clrMapOvr>
  <p:transition advTm="4365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7772400" cy="1362456"/>
          </a:xfrm>
        </p:spPr>
        <p:txBody>
          <a:bodyPr/>
          <a:lstStyle/>
          <a:p>
            <a:pPr algn="ctr"/>
            <a:r>
              <a:rPr lang="en-IE" sz="5400" dirty="0" smtClean="0">
                <a:solidFill>
                  <a:schemeClr val="accent3">
                    <a:lumMod val="60000"/>
                    <a:lumOff val="40000"/>
                  </a:schemeClr>
                </a:solidFill>
              </a:rPr>
              <a:t>Controls</a:t>
            </a:r>
            <a:endParaRPr lang="en-US" sz="5400" dirty="0">
              <a:solidFill>
                <a:schemeClr val="accent3">
                  <a:lumMod val="60000"/>
                  <a:lumOff val="40000"/>
                </a:schemeClr>
              </a:solidFill>
            </a:endParaRPr>
          </a:p>
        </p:txBody>
      </p:sp>
      <p:sp>
        <p:nvSpPr>
          <p:cNvPr id="3" name="Text Placeholder 2"/>
          <p:cNvSpPr>
            <a:spLocks noGrp="1"/>
          </p:cNvSpPr>
          <p:nvPr>
            <p:ph type="body" idx="1"/>
          </p:nvPr>
        </p:nvSpPr>
        <p:spPr>
          <a:xfrm>
            <a:off x="0" y="1714488"/>
            <a:ext cx="9396536" cy="4882864"/>
          </a:xfrm>
        </p:spPr>
        <p:txBody>
          <a:bodyPr>
            <a:noAutofit/>
          </a:bodyPr>
          <a:lstStyle/>
          <a:p>
            <a:pPr>
              <a:lnSpc>
                <a:spcPct val="150000"/>
              </a:lnSpc>
            </a:pPr>
            <a:r>
              <a:rPr lang="en-IE" sz="2400" dirty="0" smtClean="0"/>
              <a:t>The control unit for a rainwater harvesting system should incorporate</a:t>
            </a:r>
          </a:p>
          <a:p>
            <a:pPr>
              <a:buFont typeface="Wingdings" pitchFamily="2" charset="2"/>
              <a:buChar char="Ø"/>
            </a:pPr>
            <a:r>
              <a:rPr lang="en-IE" sz="2400" dirty="0" smtClean="0"/>
              <a:t>Control pumps</a:t>
            </a:r>
          </a:p>
          <a:p>
            <a:endParaRPr lang="en-IE" sz="2400" dirty="0" smtClean="0"/>
          </a:p>
          <a:p>
            <a:pPr>
              <a:buFont typeface="Wingdings" pitchFamily="2" charset="2"/>
              <a:buChar char="Ø"/>
            </a:pPr>
            <a:r>
              <a:rPr lang="en-IE" sz="2400" dirty="0" smtClean="0"/>
              <a:t>Insufficient rainwater control monitor</a:t>
            </a:r>
          </a:p>
          <a:p>
            <a:endParaRPr lang="en-IE" sz="2400" dirty="0" smtClean="0"/>
          </a:p>
          <a:p>
            <a:pPr>
              <a:buFont typeface="Wingdings" pitchFamily="2" charset="2"/>
              <a:buChar char="Ø"/>
            </a:pPr>
            <a:r>
              <a:rPr lang="en-IE" sz="2400" dirty="0" smtClean="0"/>
              <a:t>High level alarm</a:t>
            </a:r>
          </a:p>
          <a:p>
            <a:endParaRPr lang="en-IE" sz="2400" dirty="0" smtClean="0"/>
          </a:p>
          <a:p>
            <a:pPr>
              <a:buFont typeface="Wingdings" pitchFamily="2" charset="2"/>
              <a:buChar char="Ø"/>
            </a:pPr>
            <a:r>
              <a:rPr lang="en-IE" sz="2400" dirty="0" smtClean="0"/>
              <a:t>A float switch</a:t>
            </a:r>
            <a:endParaRPr lang="en-US" sz="2400" dirty="0"/>
          </a:p>
        </p:txBody>
      </p:sp>
    </p:spTree>
  </p:cSld>
  <p:clrMapOvr>
    <a:masterClrMapping/>
  </p:clrMapOvr>
  <p:transition advTm="1981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772400" cy="1362456"/>
          </a:xfrm>
        </p:spPr>
        <p:txBody>
          <a:bodyPr/>
          <a:lstStyle/>
          <a:p>
            <a:pPr algn="ctr"/>
            <a:r>
              <a:rPr lang="en-IE" sz="5400" dirty="0" smtClean="0">
                <a:solidFill>
                  <a:schemeClr val="accent3">
                    <a:lumMod val="60000"/>
                    <a:lumOff val="40000"/>
                  </a:schemeClr>
                </a:solidFill>
              </a:rPr>
              <a:t>Controls</a:t>
            </a:r>
            <a:br>
              <a:rPr lang="en-IE" sz="5400" dirty="0" smtClean="0">
                <a:solidFill>
                  <a:schemeClr val="accent3">
                    <a:lumMod val="60000"/>
                    <a:lumOff val="40000"/>
                  </a:schemeClr>
                </a:solidFill>
              </a:rPr>
            </a:br>
            <a:r>
              <a:rPr lang="en-IE" sz="3200" dirty="0" smtClean="0">
                <a:solidFill>
                  <a:schemeClr val="accent3">
                    <a:lumMod val="60000"/>
                    <a:lumOff val="40000"/>
                  </a:schemeClr>
                </a:solidFill>
              </a:rPr>
              <a:t>Float switch</a:t>
            </a:r>
            <a:endParaRPr lang="en-US" sz="5400" dirty="0">
              <a:solidFill>
                <a:schemeClr val="accent3">
                  <a:lumMod val="60000"/>
                  <a:lumOff val="40000"/>
                </a:schemeClr>
              </a:solidFill>
            </a:endParaRPr>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a:blip r:embed="rId2" cstate="print"/>
          <a:srcRect l="14103" t="11667" r="22756" b="19167"/>
          <a:stretch>
            <a:fillRect/>
          </a:stretch>
        </p:blipFill>
        <p:spPr bwMode="auto">
          <a:xfrm>
            <a:off x="323528" y="1714488"/>
            <a:ext cx="8568952" cy="4857784"/>
          </a:xfrm>
          <a:prstGeom prst="rect">
            <a:avLst/>
          </a:prstGeom>
          <a:noFill/>
          <a:ln w="9525">
            <a:noFill/>
            <a:miter lim="800000"/>
            <a:headEnd/>
            <a:tailEnd/>
          </a:ln>
        </p:spPr>
      </p:pic>
      <p:sp>
        <p:nvSpPr>
          <p:cNvPr id="5" name="Oval 4"/>
          <p:cNvSpPr/>
          <p:nvPr/>
        </p:nvSpPr>
        <p:spPr>
          <a:xfrm>
            <a:off x="1835696" y="3933056"/>
            <a:ext cx="158417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ransition advTm="3313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772400" cy="1362456"/>
          </a:xfrm>
        </p:spPr>
        <p:txBody>
          <a:bodyPr/>
          <a:lstStyle/>
          <a:p>
            <a:pPr algn="ctr"/>
            <a:r>
              <a:rPr lang="en-IE" sz="5400" dirty="0" smtClean="0">
                <a:solidFill>
                  <a:schemeClr val="accent3">
                    <a:lumMod val="60000"/>
                    <a:lumOff val="40000"/>
                  </a:schemeClr>
                </a:solidFill>
              </a:rPr>
              <a:t>Case studies</a:t>
            </a:r>
            <a:br>
              <a:rPr lang="en-IE" sz="5400" dirty="0" smtClean="0">
                <a:solidFill>
                  <a:schemeClr val="accent3">
                    <a:lumMod val="60000"/>
                    <a:lumOff val="40000"/>
                  </a:schemeClr>
                </a:solidFill>
              </a:rPr>
            </a:br>
            <a:r>
              <a:rPr lang="en-IE" sz="3200" dirty="0" smtClean="0">
                <a:solidFill>
                  <a:schemeClr val="accent3">
                    <a:lumMod val="60000"/>
                    <a:lumOff val="40000"/>
                  </a:schemeClr>
                </a:solidFill>
              </a:rPr>
              <a:t>Case study 1</a:t>
            </a:r>
            <a:r>
              <a:rPr lang="en-IE" dirty="0" smtClean="0"/>
              <a:t/>
            </a:r>
            <a:br>
              <a:rPr lang="en-IE" dirty="0" smtClean="0"/>
            </a:br>
            <a:endParaRPr lang="en-IE" dirty="0"/>
          </a:p>
        </p:txBody>
      </p:sp>
      <p:sp>
        <p:nvSpPr>
          <p:cNvPr id="3" name="Text Placeholder 2"/>
          <p:cNvSpPr>
            <a:spLocks noGrp="1"/>
          </p:cNvSpPr>
          <p:nvPr>
            <p:ph type="body" idx="1"/>
          </p:nvPr>
        </p:nvSpPr>
        <p:spPr>
          <a:xfrm>
            <a:off x="395536" y="1340768"/>
            <a:ext cx="7907216" cy="5256584"/>
          </a:xfrm>
        </p:spPr>
        <p:txBody>
          <a:bodyPr>
            <a:noAutofit/>
          </a:bodyPr>
          <a:lstStyle/>
          <a:p>
            <a:pPr marL="457200" indent="-457200">
              <a:spcBef>
                <a:spcPts val="276"/>
              </a:spcBef>
              <a:buFont typeface="Wingdings" pitchFamily="2" charset="2"/>
              <a:buChar char="Ø"/>
            </a:pPr>
            <a:r>
              <a:rPr lang="en-IE" sz="2400" dirty="0" smtClean="0"/>
              <a:t>A review of a study into the potential for rainwater harvesting in Ireland as an alternative to mains water supply undertaken by a team in DIT  led by Dr. Sean O hOgain</a:t>
            </a:r>
          </a:p>
          <a:p>
            <a:pPr marL="457200" indent="-457200">
              <a:spcBef>
                <a:spcPts val="276"/>
              </a:spcBef>
            </a:pPr>
            <a:endParaRPr lang="en-IE" sz="2400" dirty="0" smtClean="0"/>
          </a:p>
          <a:p>
            <a:pPr marL="457200" indent="-457200">
              <a:spcBef>
                <a:spcPts val="276"/>
              </a:spcBef>
            </a:pPr>
            <a:r>
              <a:rPr lang="en-IE" sz="2400" dirty="0" smtClean="0"/>
              <a:t>Aims of the study</a:t>
            </a:r>
          </a:p>
          <a:p>
            <a:pPr marL="457200" indent="-457200">
              <a:spcBef>
                <a:spcPts val="276"/>
              </a:spcBef>
              <a:buFont typeface="+mj-lt"/>
              <a:buAutoNum type="arabicPeriod"/>
            </a:pPr>
            <a:r>
              <a:rPr lang="en-IE" sz="2400" dirty="0" smtClean="0"/>
              <a:t>To see if the harvestable rainfall collected could meet the toilet demand of the house</a:t>
            </a:r>
          </a:p>
          <a:p>
            <a:pPr marL="457200" indent="-457200">
              <a:spcBef>
                <a:spcPts val="276"/>
              </a:spcBef>
              <a:buFont typeface="+mj-lt"/>
              <a:buAutoNum type="arabicPeriod"/>
            </a:pPr>
            <a:endParaRPr lang="en-IE" sz="2400" dirty="0" smtClean="0"/>
          </a:p>
          <a:p>
            <a:pPr marL="457200" indent="-457200">
              <a:spcBef>
                <a:spcPts val="276"/>
              </a:spcBef>
              <a:buFont typeface="+mj-lt"/>
              <a:buAutoNum type="arabicPeriod"/>
            </a:pPr>
            <a:r>
              <a:rPr lang="en-IE" sz="2400" dirty="0" smtClean="0"/>
              <a:t>To evaluate the economic basis of installing a rainwater harvesting system for the householder</a:t>
            </a:r>
          </a:p>
          <a:p>
            <a:pPr marL="457200" indent="-457200">
              <a:spcBef>
                <a:spcPts val="276"/>
              </a:spcBef>
              <a:buFont typeface="+mj-lt"/>
              <a:buAutoNum type="arabicPeriod"/>
            </a:pPr>
            <a:endParaRPr lang="en-IE" sz="2400" dirty="0" smtClean="0"/>
          </a:p>
          <a:p>
            <a:pPr marL="457200" indent="-457200">
              <a:spcBef>
                <a:spcPts val="276"/>
              </a:spcBef>
            </a:pPr>
            <a:endParaRPr lang="en-IE" sz="2400" dirty="0" smtClean="0"/>
          </a:p>
        </p:txBody>
      </p:sp>
    </p:spTree>
  </p:cSld>
  <p:clrMapOvr>
    <a:masterClrMapping/>
  </p:clrMapOvr>
  <p:transition advTm="4129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332656"/>
            <a:ext cx="7923086" cy="1000702"/>
          </a:xfrm>
        </p:spPr>
        <p:txBody>
          <a:bodyPr>
            <a:normAutofit/>
          </a:bodyPr>
          <a:lstStyle/>
          <a:p>
            <a:pPr algn="l"/>
            <a:r>
              <a:rPr lang="en-IE" sz="5400" dirty="0" smtClean="0"/>
              <a:t>Case Study 1</a:t>
            </a:r>
            <a:endParaRPr lang="en-US" sz="5400" dirty="0"/>
          </a:p>
        </p:txBody>
      </p:sp>
      <p:sp>
        <p:nvSpPr>
          <p:cNvPr id="5" name="Subtitle 4"/>
          <p:cNvSpPr>
            <a:spLocks noGrp="1"/>
          </p:cNvSpPr>
          <p:nvPr>
            <p:ph type="subTitle" idx="1"/>
          </p:nvPr>
        </p:nvSpPr>
        <p:spPr>
          <a:xfrm>
            <a:off x="467544" y="1268760"/>
            <a:ext cx="7854696" cy="845286"/>
          </a:xfrm>
        </p:spPr>
        <p:txBody>
          <a:bodyPr>
            <a:normAutofit/>
          </a:bodyPr>
          <a:lstStyle/>
          <a:p>
            <a:pPr algn="l"/>
            <a:r>
              <a:rPr lang="en-IE" sz="2000" dirty="0" smtClean="0"/>
              <a:t>Rainfall, harvestable rainfall and toilet demand between March 2006-March 2008</a:t>
            </a:r>
            <a:endParaRPr lang="en-US" sz="2000" dirty="0"/>
          </a:p>
        </p:txBody>
      </p:sp>
      <p:graphicFrame>
        <p:nvGraphicFramePr>
          <p:cNvPr id="6" name="Table 5"/>
          <p:cNvGraphicFramePr>
            <a:graphicFrameLocks noGrp="1"/>
          </p:cNvGraphicFramePr>
          <p:nvPr/>
        </p:nvGraphicFramePr>
        <p:xfrm>
          <a:off x="179511" y="1988841"/>
          <a:ext cx="8784976" cy="4624477"/>
        </p:xfrm>
        <a:graphic>
          <a:graphicData uri="http://schemas.openxmlformats.org/drawingml/2006/table">
            <a:tbl>
              <a:tblPr firstRow="1" bandRow="1">
                <a:tableStyleId>{00A15C55-8517-42AA-B614-E9B94910E393}</a:tableStyleId>
              </a:tblPr>
              <a:tblGrid>
                <a:gridCol w="1132875"/>
                <a:gridCol w="580961"/>
                <a:gridCol w="597562"/>
                <a:gridCol w="597562"/>
                <a:gridCol w="597562"/>
                <a:gridCol w="585112"/>
                <a:gridCol w="580961"/>
                <a:gridCol w="535316"/>
                <a:gridCol w="564362"/>
                <a:gridCol w="580961"/>
                <a:gridCol w="535316"/>
                <a:gridCol w="614159"/>
                <a:gridCol w="585112"/>
                <a:gridCol w="697155"/>
              </a:tblGrid>
              <a:tr h="375488">
                <a:tc>
                  <a:txBody>
                    <a:bodyPr/>
                    <a:lstStyle/>
                    <a:p>
                      <a:pPr algn="r" fontAlgn="b"/>
                      <a:r>
                        <a:rPr lang="en-US" sz="1400" u="none" strike="noStrike" dirty="0"/>
                        <a:t>2006</a:t>
                      </a:r>
                      <a:endParaRPr lang="en-US" sz="1400" b="0" i="0" u="none" strike="noStrike" dirty="0">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a:t>J</a:t>
                      </a:r>
                      <a:endParaRPr lang="en-US" sz="1400" b="0" i="0" u="none" strike="noStrike">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a:t>F</a:t>
                      </a:r>
                      <a:endParaRPr lang="en-US" sz="1400" b="0" i="0" u="none" strike="noStrike">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a:t>M</a:t>
                      </a:r>
                      <a:endParaRPr lang="en-US" sz="1400" b="0" i="0" u="none" strike="noStrike">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a:t>A</a:t>
                      </a:r>
                      <a:endParaRPr lang="en-US" sz="1400" b="0" i="0" u="none" strike="noStrike">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a:t>M</a:t>
                      </a:r>
                      <a:endParaRPr lang="en-US" sz="1400" b="0" i="0" u="none" strike="noStrike">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dirty="0"/>
                        <a:t>J</a:t>
                      </a:r>
                      <a:endParaRPr lang="en-US" sz="1400" b="0" i="0" u="none" strike="noStrike" dirty="0">
                        <a:solidFill>
                          <a:srgbClr val="000000"/>
                        </a:solidFill>
                        <a:latin typeface="Calibri"/>
                      </a:endParaRPr>
                    </a:p>
                  </a:txBody>
                  <a:tcPr marL="8659" marR="8659" marT="8659" marB="0" anchor="b">
                    <a:solidFill>
                      <a:srgbClr val="6585CF"/>
                    </a:solidFill>
                  </a:tcPr>
                </a:tc>
                <a:tc>
                  <a:txBody>
                    <a:bodyPr/>
                    <a:lstStyle/>
                    <a:p>
                      <a:pPr algn="l" fontAlgn="b"/>
                      <a:r>
                        <a:rPr lang="en-US" sz="1400" u="none" strike="noStrike"/>
                        <a:t>J</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A</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S</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O</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N</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D</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Total</a:t>
                      </a:r>
                      <a:endParaRPr lang="en-US" sz="1400" b="0" i="0" u="none" strike="noStrike" dirty="0">
                        <a:solidFill>
                          <a:srgbClr val="000000"/>
                        </a:solidFill>
                        <a:latin typeface="Calibri"/>
                      </a:endParaRPr>
                    </a:p>
                  </a:txBody>
                  <a:tcPr marL="8659" marR="8659" marT="8659" marB="0" anchor="b"/>
                </a:tc>
              </a:tr>
              <a:tr h="243224">
                <a:tc>
                  <a:txBody>
                    <a:bodyPr/>
                    <a:lstStyle/>
                    <a:p>
                      <a:pPr algn="l" fontAlgn="b"/>
                      <a:r>
                        <a:rPr lang="en-US" sz="1400" u="none" strike="noStrike"/>
                        <a:t>Rainfall mm</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91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31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98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28</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10</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41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92</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80</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114</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112</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695.5</a:t>
                      </a:r>
                      <a:endParaRPr lang="en-US" sz="1400" b="0" i="0" u="none" strike="noStrike">
                        <a:solidFill>
                          <a:srgbClr val="000000"/>
                        </a:solidFill>
                        <a:latin typeface="Calibri"/>
                      </a:endParaRPr>
                    </a:p>
                  </a:txBody>
                  <a:tcPr marL="8659" marR="8659" marT="8659" marB="0" anchor="b"/>
                </a:tc>
              </a:tr>
              <a:tr h="486449">
                <a:tc>
                  <a:txBody>
                    <a:bodyPr/>
                    <a:lstStyle/>
                    <a:p>
                      <a:pPr algn="l" fontAlgn="b"/>
                      <a:r>
                        <a:rPr lang="en-US" sz="1400" u="none" strike="noStrike"/>
                        <a:t>Harvestable Rainfall (m³)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4.6</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1.5</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5</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1.4</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0.5</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2.1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4.6</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4</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5.8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5.7</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35.2</a:t>
                      </a:r>
                      <a:endParaRPr lang="en-US" sz="1400" b="0" i="0" u="none" strike="noStrike">
                        <a:solidFill>
                          <a:srgbClr val="000000"/>
                        </a:solidFill>
                        <a:latin typeface="Calibri"/>
                      </a:endParaRPr>
                    </a:p>
                  </a:txBody>
                  <a:tcPr marL="8659" marR="8659" marT="8659" marB="0" anchor="b"/>
                </a:tc>
              </a:tr>
              <a:tr h="479014">
                <a:tc>
                  <a:txBody>
                    <a:bodyPr/>
                    <a:lstStyle/>
                    <a:p>
                      <a:pPr algn="l" fontAlgn="b"/>
                      <a:r>
                        <a:rPr lang="en-US" sz="1400" u="none" strike="noStrike"/>
                        <a:t>Toilet Demand (m³)</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0.7</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0.5</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1.1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0.6</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0.9</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8.5</a:t>
                      </a:r>
                      <a:endParaRPr lang="en-US" sz="1400" b="0" i="0" u="none" strike="noStrike">
                        <a:solidFill>
                          <a:srgbClr val="000000"/>
                        </a:solidFill>
                        <a:latin typeface="Calibri"/>
                      </a:endParaRPr>
                    </a:p>
                  </a:txBody>
                  <a:tcPr marL="8659" marR="8659" marT="8659" marB="0" anchor="b"/>
                </a:tc>
              </a:tr>
              <a:tr h="304029">
                <a:tc>
                  <a:txBody>
                    <a:bodyPr/>
                    <a:lstStyle/>
                    <a:p>
                      <a:pPr algn="r" fontAlgn="b"/>
                      <a:r>
                        <a:rPr lang="en-US" sz="1400" u="none" strike="noStrike" dirty="0">
                          <a:solidFill>
                            <a:schemeClr val="tx1"/>
                          </a:solidFill>
                        </a:rPr>
                        <a:t>2007</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J</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F</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M</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A</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M</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J</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J</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A</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a:solidFill>
                            <a:schemeClr val="tx1"/>
                          </a:solidFill>
                        </a:rPr>
                        <a:t>S</a:t>
                      </a:r>
                      <a:endParaRPr lang="en-US" sz="1400" b="0" i="0" u="none" strike="noStrike">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O</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N</a:t>
                      </a:r>
                      <a:endParaRPr lang="en-US" sz="1400" b="0" i="0" u="none" strike="noStrike" dirty="0">
                        <a:solidFill>
                          <a:schemeClr val="tx1"/>
                        </a:solidFill>
                        <a:latin typeface="Calibri"/>
                      </a:endParaRPr>
                    </a:p>
                  </a:txBody>
                  <a:tcPr marL="8659" marR="8659" marT="8659" marB="0" anchor="b">
                    <a:lnR w="12700" cap="flat" cmpd="sng" algn="ctr">
                      <a:solidFill>
                        <a:schemeClr val="tx1"/>
                      </a:solidFill>
                      <a:prstDash val="solid"/>
                      <a:round/>
                      <a:headEnd type="none" w="med" len="med"/>
                      <a:tailEnd type="none" w="med" len="med"/>
                    </a:lnR>
                    <a:solidFill>
                      <a:srgbClr val="6585CF"/>
                    </a:solidFill>
                  </a:tcPr>
                </a:tc>
                <a:tc>
                  <a:txBody>
                    <a:bodyPr/>
                    <a:lstStyle/>
                    <a:p>
                      <a:pPr algn="l" fontAlgn="b"/>
                      <a:r>
                        <a:rPr lang="en-US" sz="1400" u="none" strike="noStrike" dirty="0">
                          <a:solidFill>
                            <a:schemeClr val="tx1"/>
                          </a:solidFill>
                        </a:rPr>
                        <a:t>D</a:t>
                      </a:r>
                      <a:endParaRPr lang="en-US" sz="1400" b="0" i="0" u="none" strike="noStrike" dirty="0">
                        <a:solidFill>
                          <a:schemeClr val="tx1"/>
                        </a:solidFill>
                        <a:latin typeface="Calibri"/>
                      </a:endParaRPr>
                    </a:p>
                  </a:txBody>
                  <a:tcPr marL="8659" marR="8659" marT="8659" marB="0" anchor="b">
                    <a:lnL w="12700" cap="flat" cmpd="sng" algn="ctr">
                      <a:solidFill>
                        <a:schemeClr val="tx1"/>
                      </a:solidFill>
                      <a:prstDash val="solid"/>
                      <a:round/>
                      <a:headEnd type="none" w="med" len="med"/>
                      <a:tailEnd type="none" w="med" len="med"/>
                    </a:lnL>
                    <a:solidFill>
                      <a:srgbClr val="6585CF"/>
                    </a:solidFill>
                  </a:tcPr>
                </a:tc>
                <a:tc>
                  <a:txBody>
                    <a:bodyPr/>
                    <a:lstStyle/>
                    <a:p>
                      <a:pPr algn="l" fontAlgn="b"/>
                      <a:r>
                        <a:rPr lang="en-US" sz="1400" u="none" strike="noStrike" dirty="0">
                          <a:solidFill>
                            <a:schemeClr val="tx1"/>
                          </a:solidFill>
                        </a:rPr>
                        <a:t>Total</a:t>
                      </a:r>
                      <a:endParaRPr lang="en-US" sz="1400" b="0" i="0" u="none" strike="noStrike" dirty="0">
                        <a:solidFill>
                          <a:schemeClr val="tx1"/>
                        </a:solidFill>
                        <a:latin typeface="Calibri"/>
                      </a:endParaRPr>
                    </a:p>
                  </a:txBody>
                  <a:tcPr marL="8659" marR="8659" marT="8659" marB="0" anchor="b">
                    <a:solidFill>
                      <a:srgbClr val="6585CF"/>
                    </a:solidFill>
                  </a:tcPr>
                </a:tc>
              </a:tr>
              <a:tr h="243224">
                <a:tc>
                  <a:txBody>
                    <a:bodyPr/>
                    <a:lstStyle/>
                    <a:p>
                      <a:pPr algn="l" fontAlgn="b"/>
                      <a:r>
                        <a:rPr lang="en-US" sz="1400" u="none" strike="noStrike"/>
                        <a:t>Rainfall mm</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12</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71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58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10</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38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41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9.8</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83</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38</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21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45</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84</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509.8</a:t>
                      </a:r>
                      <a:endParaRPr lang="en-US" sz="1400" b="0" i="0" u="none" strike="noStrike" dirty="0">
                        <a:solidFill>
                          <a:srgbClr val="000000"/>
                        </a:solidFill>
                        <a:latin typeface="Calibri"/>
                      </a:endParaRPr>
                    </a:p>
                  </a:txBody>
                  <a:tcPr marL="8659" marR="8659" marT="8659" marB="0" anchor="b"/>
                </a:tc>
              </a:tr>
              <a:tr h="486449">
                <a:tc>
                  <a:txBody>
                    <a:bodyPr/>
                    <a:lstStyle/>
                    <a:p>
                      <a:pPr algn="l" fontAlgn="b"/>
                      <a:r>
                        <a:rPr lang="en-US" sz="1400" u="none" strike="noStrike"/>
                        <a:t>Harvestable Rainfall (m³) </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0.6</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3.6</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2.9</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0.5</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1.9</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2.1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0.5</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4.2</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1.9</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1.1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2.3</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4.3</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25.9</a:t>
                      </a:r>
                      <a:endParaRPr lang="en-US" sz="1400" b="0" i="0" u="none" strike="noStrike">
                        <a:solidFill>
                          <a:srgbClr val="000000"/>
                        </a:solidFill>
                        <a:latin typeface="Calibri"/>
                      </a:endParaRPr>
                    </a:p>
                  </a:txBody>
                  <a:tcPr marL="8659" marR="8659" marT="8659" marB="0" anchor="b"/>
                </a:tc>
              </a:tr>
              <a:tr h="486449">
                <a:tc>
                  <a:txBody>
                    <a:bodyPr/>
                    <a:lstStyle/>
                    <a:p>
                      <a:pPr algn="l" fontAlgn="b"/>
                      <a:r>
                        <a:rPr lang="en-US" sz="1400" u="none" strike="noStrike"/>
                        <a:t>Toilet Demand (m³)</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0.7</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0.6</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1.1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0.7</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0.7</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0.8</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1</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0.8</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0.7</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0.8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10</a:t>
                      </a:r>
                      <a:endParaRPr lang="en-US" sz="1400" b="0" i="0" u="none" strike="noStrike">
                        <a:solidFill>
                          <a:srgbClr val="000000"/>
                        </a:solidFill>
                        <a:latin typeface="Calibri"/>
                      </a:endParaRPr>
                    </a:p>
                  </a:txBody>
                  <a:tcPr marL="8659" marR="8659" marT="8659" marB="0" anchor="b"/>
                </a:tc>
              </a:tr>
              <a:tr h="304029">
                <a:tc>
                  <a:txBody>
                    <a:bodyPr/>
                    <a:lstStyle/>
                    <a:p>
                      <a:pPr algn="r" fontAlgn="b"/>
                      <a:r>
                        <a:rPr lang="en-US" sz="1400" u="none" strike="noStrike" dirty="0">
                          <a:solidFill>
                            <a:schemeClr val="tx1"/>
                          </a:solidFill>
                        </a:rPr>
                        <a:t>2008</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a:solidFill>
                            <a:schemeClr val="tx1"/>
                          </a:solidFill>
                        </a:rPr>
                        <a:t>J</a:t>
                      </a:r>
                      <a:endParaRPr lang="en-US" sz="1400" b="0" i="0" u="none" strike="noStrike">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F</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M</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A</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a:solidFill>
                            <a:schemeClr val="tx1"/>
                          </a:solidFill>
                        </a:rPr>
                        <a:t>M</a:t>
                      </a:r>
                      <a:endParaRPr lang="en-US" sz="1400" b="0" i="0" u="none" strike="noStrike">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J</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J</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A</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S</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O</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N</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D</a:t>
                      </a:r>
                      <a:endParaRPr lang="en-US" sz="1400" b="0" i="0" u="none" strike="noStrike" dirty="0">
                        <a:solidFill>
                          <a:schemeClr val="tx1"/>
                        </a:solidFill>
                        <a:latin typeface="Calibri"/>
                      </a:endParaRPr>
                    </a:p>
                  </a:txBody>
                  <a:tcPr marL="8659" marR="8659" marT="8659" marB="0" anchor="b">
                    <a:solidFill>
                      <a:srgbClr val="6585CF"/>
                    </a:solidFill>
                  </a:tcPr>
                </a:tc>
                <a:tc>
                  <a:txBody>
                    <a:bodyPr/>
                    <a:lstStyle/>
                    <a:p>
                      <a:pPr algn="l" fontAlgn="b"/>
                      <a:r>
                        <a:rPr lang="en-US" sz="1400" u="none" strike="noStrike" dirty="0">
                          <a:solidFill>
                            <a:schemeClr val="tx1"/>
                          </a:solidFill>
                        </a:rPr>
                        <a:t>Total</a:t>
                      </a:r>
                      <a:endParaRPr lang="en-US" sz="1400" b="0" i="0" u="none" strike="noStrike" dirty="0">
                        <a:solidFill>
                          <a:schemeClr val="tx1"/>
                        </a:solidFill>
                        <a:latin typeface="Calibri"/>
                      </a:endParaRPr>
                    </a:p>
                  </a:txBody>
                  <a:tcPr marL="8659" marR="8659" marT="8659" marB="0" anchor="b">
                    <a:solidFill>
                      <a:srgbClr val="6585CF"/>
                    </a:solidFill>
                  </a:tcPr>
                </a:tc>
              </a:tr>
              <a:tr h="243224">
                <a:tc>
                  <a:txBody>
                    <a:bodyPr/>
                    <a:lstStyle/>
                    <a:p>
                      <a:pPr algn="l" fontAlgn="b"/>
                      <a:r>
                        <a:rPr lang="en-US" sz="1400" u="none" strike="noStrike"/>
                        <a:t>Rainfall mm</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120</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38</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53</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210.6</a:t>
                      </a:r>
                      <a:endParaRPr lang="en-US" sz="1400" b="0" i="0" u="none" strike="noStrike">
                        <a:solidFill>
                          <a:srgbClr val="000000"/>
                        </a:solidFill>
                        <a:latin typeface="Calibri"/>
                      </a:endParaRPr>
                    </a:p>
                  </a:txBody>
                  <a:tcPr marL="8659" marR="8659" marT="8659" marB="0" anchor="b"/>
                </a:tc>
              </a:tr>
              <a:tr h="486449">
                <a:tc>
                  <a:txBody>
                    <a:bodyPr/>
                    <a:lstStyle/>
                    <a:p>
                      <a:pPr algn="l" fontAlgn="b"/>
                      <a:r>
                        <a:rPr lang="en-US" sz="1400" u="none" strike="noStrike"/>
                        <a:t>Harvestable Rainfall (m³) </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6.1</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a:t>1.9</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2.7</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10.7</a:t>
                      </a:r>
                      <a:endParaRPr lang="en-US" sz="1400" b="0" i="0" u="none" strike="noStrike" dirty="0">
                        <a:solidFill>
                          <a:srgbClr val="000000"/>
                        </a:solidFill>
                        <a:latin typeface="Calibri"/>
                      </a:endParaRPr>
                    </a:p>
                  </a:txBody>
                  <a:tcPr marL="8659" marR="8659" marT="8659" marB="0" anchor="b"/>
                </a:tc>
              </a:tr>
              <a:tr h="486449">
                <a:tc>
                  <a:txBody>
                    <a:bodyPr/>
                    <a:lstStyle/>
                    <a:p>
                      <a:pPr algn="l" fontAlgn="b"/>
                      <a:r>
                        <a:rPr lang="en-US" sz="1400" u="none" strike="noStrike" dirty="0"/>
                        <a:t>Toilet Demand (m³)</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0.7</a:t>
                      </a:r>
                      <a:endParaRPr lang="en-US" sz="1400" b="0" i="0" u="none" strike="noStrike">
                        <a:solidFill>
                          <a:srgbClr val="000000"/>
                        </a:solidFill>
                        <a:latin typeface="Calibri"/>
                      </a:endParaRPr>
                    </a:p>
                  </a:txBody>
                  <a:tcPr marL="8659" marR="8659" marT="8659" marB="0" anchor="b"/>
                </a:tc>
                <a:tc>
                  <a:txBody>
                    <a:bodyPr/>
                    <a:lstStyle/>
                    <a:p>
                      <a:pPr algn="r" fontAlgn="b"/>
                      <a:r>
                        <a:rPr lang="en-US" sz="1400" u="none" strike="noStrike" dirty="0"/>
                        <a:t>0.6</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a:t>0.3</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l" fontAlgn="b"/>
                      <a:r>
                        <a:rPr lang="en-US" sz="1400" u="none" strike="noStrike"/>
                        <a:t> </a:t>
                      </a:r>
                      <a:endParaRPr lang="en-US" sz="1400" b="0" i="0" u="none" strike="noStrike">
                        <a:solidFill>
                          <a:srgbClr val="000000"/>
                        </a:solidFill>
                        <a:latin typeface="Calibri"/>
                      </a:endParaRPr>
                    </a:p>
                  </a:txBody>
                  <a:tcPr marL="8659" marR="8659" marT="8659" marB="0" anchor="b"/>
                </a:tc>
                <a:tc>
                  <a:txBody>
                    <a:bodyPr/>
                    <a:lstStyle/>
                    <a:p>
                      <a:pPr algn="l" fontAlgn="b"/>
                      <a:r>
                        <a:rPr lang="en-US" sz="1400" u="none" strike="noStrike" dirty="0"/>
                        <a:t> </a:t>
                      </a:r>
                      <a:endParaRPr lang="en-US" sz="1400" b="0" i="0" u="none" strike="noStrike" dirty="0">
                        <a:solidFill>
                          <a:srgbClr val="000000"/>
                        </a:solidFill>
                        <a:latin typeface="Calibri"/>
                      </a:endParaRPr>
                    </a:p>
                  </a:txBody>
                  <a:tcPr marL="8659" marR="8659" marT="8659" marB="0" anchor="b"/>
                </a:tc>
                <a:tc>
                  <a:txBody>
                    <a:bodyPr/>
                    <a:lstStyle/>
                    <a:p>
                      <a:pPr algn="r" fontAlgn="b"/>
                      <a:r>
                        <a:rPr lang="en-US" sz="1400" u="none" strike="noStrike" dirty="0"/>
                        <a:t>1.6</a:t>
                      </a:r>
                      <a:endParaRPr lang="en-US" sz="1400" b="0" i="0" u="none" strike="noStrike" dirty="0">
                        <a:solidFill>
                          <a:srgbClr val="000000"/>
                        </a:solidFill>
                        <a:latin typeface="Calibri"/>
                      </a:endParaRPr>
                    </a:p>
                  </a:txBody>
                  <a:tcPr marL="8659" marR="8659" marT="8659" marB="0" anchor="b"/>
                </a:tc>
              </a:tr>
            </a:tbl>
          </a:graphicData>
        </a:graphic>
      </p:graphicFrame>
      <p:sp>
        <p:nvSpPr>
          <p:cNvPr id="8" name="Oval 7"/>
          <p:cNvSpPr/>
          <p:nvPr/>
        </p:nvSpPr>
        <p:spPr>
          <a:xfrm>
            <a:off x="1331640" y="4149080"/>
            <a:ext cx="6480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60032" y="2636912"/>
            <a:ext cx="6480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31840" y="4149080"/>
            <a:ext cx="6480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60032" y="4149080"/>
            <a:ext cx="64807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700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836712"/>
            <a:ext cx="7772400" cy="1362456"/>
          </a:xfrm>
        </p:spPr>
        <p:txBody>
          <a:bodyPr>
            <a:normAutofit fontScale="90000"/>
          </a:bodyPr>
          <a:lstStyle/>
          <a:p>
            <a:pPr algn="ctr"/>
            <a:r>
              <a:rPr lang="en-IE" sz="6000" dirty="0" smtClean="0">
                <a:solidFill>
                  <a:schemeClr val="accent3">
                    <a:lumMod val="60000"/>
                    <a:lumOff val="40000"/>
                  </a:schemeClr>
                </a:solidFill>
              </a:rPr>
              <a:t>Contents</a:t>
            </a:r>
            <a:r>
              <a:rPr lang="en-IE" dirty="0" smtClean="0"/>
              <a:t/>
            </a:r>
            <a:br>
              <a:rPr lang="en-IE" dirty="0" smtClean="0"/>
            </a:br>
            <a:endParaRPr lang="en-IE" dirty="0"/>
          </a:p>
        </p:txBody>
      </p:sp>
      <p:sp>
        <p:nvSpPr>
          <p:cNvPr id="4" name="Content Placeholder 3"/>
          <p:cNvSpPr>
            <a:spLocks noGrp="1"/>
          </p:cNvSpPr>
          <p:nvPr>
            <p:ph type="body" idx="1"/>
          </p:nvPr>
        </p:nvSpPr>
        <p:spPr>
          <a:xfrm>
            <a:off x="530352" y="1484784"/>
            <a:ext cx="7772400" cy="4752528"/>
          </a:xfrm>
        </p:spPr>
        <p:txBody>
          <a:bodyPr>
            <a:noAutofit/>
          </a:bodyPr>
          <a:lstStyle/>
          <a:p>
            <a:pPr>
              <a:lnSpc>
                <a:spcPct val="150000"/>
              </a:lnSpc>
              <a:buFont typeface="Wingdings" pitchFamily="2" charset="2"/>
              <a:buChar char="Ø"/>
            </a:pPr>
            <a:r>
              <a:rPr lang="en-IE" sz="2400" dirty="0" smtClean="0"/>
              <a:t>What is Rainwater Harvesting?</a:t>
            </a:r>
          </a:p>
          <a:p>
            <a:pPr>
              <a:lnSpc>
                <a:spcPct val="150000"/>
              </a:lnSpc>
              <a:buFont typeface="Wingdings" pitchFamily="2" charset="2"/>
              <a:buChar char="Ø"/>
            </a:pPr>
            <a:r>
              <a:rPr lang="en-IE" sz="2400" dirty="0" smtClean="0"/>
              <a:t>Irelands climate</a:t>
            </a:r>
          </a:p>
          <a:p>
            <a:pPr>
              <a:lnSpc>
                <a:spcPct val="150000"/>
              </a:lnSpc>
              <a:buFont typeface="Wingdings" pitchFamily="2" charset="2"/>
              <a:buChar char="Ø"/>
            </a:pPr>
            <a:r>
              <a:rPr lang="en-IE" sz="2400" dirty="0" smtClean="0"/>
              <a:t>Water Usage </a:t>
            </a:r>
          </a:p>
          <a:p>
            <a:pPr>
              <a:lnSpc>
                <a:spcPct val="150000"/>
              </a:lnSpc>
              <a:buFont typeface="Wingdings" pitchFamily="2" charset="2"/>
              <a:buChar char="Ø"/>
            </a:pPr>
            <a:r>
              <a:rPr lang="en-IE" sz="2400" dirty="0" smtClean="0"/>
              <a:t> Types of rainwater harvesting systems</a:t>
            </a:r>
          </a:p>
          <a:p>
            <a:pPr>
              <a:lnSpc>
                <a:spcPct val="150000"/>
              </a:lnSpc>
              <a:buFont typeface="Wingdings" pitchFamily="2" charset="2"/>
              <a:buChar char="Ø"/>
            </a:pPr>
            <a:r>
              <a:rPr lang="en-IE" sz="2400" dirty="0" smtClean="0"/>
              <a:t>Components of a rainwater harvesting system</a:t>
            </a:r>
          </a:p>
          <a:p>
            <a:pPr>
              <a:lnSpc>
                <a:spcPct val="150000"/>
              </a:lnSpc>
              <a:buFont typeface="Wingdings" pitchFamily="2" charset="2"/>
              <a:buChar char="Ø"/>
            </a:pPr>
            <a:r>
              <a:rPr lang="en-IE" sz="2400" dirty="0" smtClean="0"/>
              <a:t>Case studies</a:t>
            </a:r>
          </a:p>
          <a:p>
            <a:pPr>
              <a:lnSpc>
                <a:spcPct val="150000"/>
              </a:lnSpc>
              <a:buFont typeface="Wingdings" pitchFamily="2" charset="2"/>
              <a:buChar char="Ø"/>
            </a:pPr>
            <a:r>
              <a:rPr lang="en-IE" sz="2400" dirty="0" smtClean="0"/>
              <a:t>Conclusion</a:t>
            </a:r>
            <a:endParaRPr lang="en-IE" sz="2400" dirty="0"/>
          </a:p>
        </p:txBody>
      </p:sp>
    </p:spTree>
  </p:cSld>
  <p:clrMapOvr>
    <a:masterClrMapping/>
  </p:clrMapOvr>
  <p:transition advTm="1505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158" y="0"/>
            <a:ext cx="7851648" cy="1857364"/>
          </a:xfrm>
        </p:spPr>
        <p:txBody>
          <a:bodyPr/>
          <a:lstStyle/>
          <a:p>
            <a:pPr algn="l"/>
            <a:r>
              <a:rPr lang="en-IE" sz="5400" dirty="0" smtClean="0"/>
              <a:t>Case Study 1</a:t>
            </a:r>
            <a:r>
              <a:rPr lang="en-IE" dirty="0" smtClean="0"/>
              <a:t/>
            </a:r>
            <a:br>
              <a:rPr lang="en-IE" dirty="0" smtClean="0"/>
            </a:br>
            <a:r>
              <a:rPr lang="en-IE" sz="3200" dirty="0" smtClean="0"/>
              <a:t>Economic Analysis of Rainwater harvesting</a:t>
            </a:r>
            <a:endParaRPr lang="en-US" dirty="0"/>
          </a:p>
        </p:txBody>
      </p:sp>
      <p:sp>
        <p:nvSpPr>
          <p:cNvPr id="5" name="Subtitle 4"/>
          <p:cNvSpPr>
            <a:spLocks noGrp="1"/>
          </p:cNvSpPr>
          <p:nvPr>
            <p:ph type="subTitle" idx="1"/>
          </p:nvPr>
        </p:nvSpPr>
        <p:spPr>
          <a:xfrm>
            <a:off x="428596" y="1928802"/>
            <a:ext cx="7888062" cy="492086"/>
          </a:xfrm>
        </p:spPr>
        <p:txBody>
          <a:bodyPr/>
          <a:lstStyle/>
          <a:p>
            <a:pPr algn="l"/>
            <a:r>
              <a:rPr lang="en-IE" sz="2000" dirty="0" smtClean="0"/>
              <a:t>Installation costs of rainwater harvesting system</a:t>
            </a:r>
            <a:endParaRPr lang="en-US" sz="2000" dirty="0" smtClean="0"/>
          </a:p>
          <a:p>
            <a:pPr algn="l"/>
            <a:endParaRPr lang="en-IE" dirty="0" smtClean="0"/>
          </a:p>
          <a:p>
            <a:pPr algn="l"/>
            <a:endParaRPr lang="en-US" dirty="0"/>
          </a:p>
        </p:txBody>
      </p:sp>
      <p:graphicFrame>
        <p:nvGraphicFramePr>
          <p:cNvPr id="6" name="Table 5"/>
          <p:cNvGraphicFramePr>
            <a:graphicFrameLocks noGrp="1"/>
          </p:cNvGraphicFramePr>
          <p:nvPr/>
        </p:nvGraphicFramePr>
        <p:xfrm>
          <a:off x="827584" y="2420888"/>
          <a:ext cx="7407905" cy="4104457"/>
        </p:xfrm>
        <a:graphic>
          <a:graphicData uri="http://schemas.openxmlformats.org/drawingml/2006/table">
            <a:tbl>
              <a:tblPr firstRow="1" bandRow="1">
                <a:tableStyleId>{00A15C55-8517-42AA-B614-E9B94910E393}</a:tableStyleId>
              </a:tblPr>
              <a:tblGrid>
                <a:gridCol w="1672158"/>
                <a:gridCol w="4334086"/>
                <a:gridCol w="1401661"/>
              </a:tblGrid>
              <a:tr h="1400420">
                <a:tc>
                  <a:txBody>
                    <a:bodyPr/>
                    <a:lstStyle/>
                    <a:p>
                      <a:pPr algn="ctr" fontAlgn="ctr"/>
                      <a:r>
                        <a:rPr lang="en-US" sz="1800" u="none" strike="noStrike" dirty="0"/>
                        <a:t>Rainwater installation</a:t>
                      </a:r>
                      <a:endParaRPr lang="en-US" sz="1800" b="0" i="0" u="none" strike="noStrike" dirty="0">
                        <a:solidFill>
                          <a:srgbClr val="000000"/>
                        </a:solidFill>
                        <a:latin typeface="Calibri"/>
                      </a:endParaRPr>
                    </a:p>
                  </a:txBody>
                  <a:tcPr marL="0" marR="0" marT="0" marB="0" anchor="ctr"/>
                </a:tc>
                <a:tc>
                  <a:txBody>
                    <a:bodyPr/>
                    <a:lstStyle/>
                    <a:p>
                      <a:pPr algn="ctr" fontAlgn="ctr"/>
                      <a:r>
                        <a:rPr lang="en-US" sz="1800" u="none" strike="noStrike" dirty="0"/>
                        <a:t>Item</a:t>
                      </a:r>
                      <a:endParaRPr lang="en-US" sz="1800" b="0" i="0" u="none" strike="noStrike" dirty="0">
                        <a:solidFill>
                          <a:srgbClr val="000000"/>
                        </a:solidFill>
                        <a:latin typeface="Calibri"/>
                      </a:endParaRPr>
                    </a:p>
                  </a:txBody>
                  <a:tcPr marL="0" marR="0" marT="0" marB="0" anchor="ctr"/>
                </a:tc>
                <a:tc>
                  <a:txBody>
                    <a:bodyPr/>
                    <a:lstStyle/>
                    <a:p>
                      <a:pPr algn="ctr" fontAlgn="ctr"/>
                      <a:r>
                        <a:rPr lang="en-US" sz="1800" u="none" strike="noStrike" dirty="0"/>
                        <a:t>2m³ tank</a:t>
                      </a:r>
                      <a:endParaRPr lang="en-US" sz="1800" b="0" i="0" u="none" strike="noStrike" dirty="0">
                        <a:solidFill>
                          <a:srgbClr val="000000"/>
                        </a:solidFill>
                        <a:latin typeface="Calibri"/>
                      </a:endParaRPr>
                    </a:p>
                  </a:txBody>
                  <a:tcPr marL="0" marR="0" marT="0" marB="0" anchor="ctr"/>
                </a:tc>
              </a:tr>
              <a:tr h="540808">
                <a:tc rowSpan="5">
                  <a:txBody>
                    <a:bodyPr/>
                    <a:lstStyle/>
                    <a:p>
                      <a:pPr algn="l" fontAlgn="b"/>
                      <a:r>
                        <a:rPr lang="en-US" sz="1800" u="none" strike="noStrike"/>
                        <a:t> </a:t>
                      </a:r>
                      <a:endParaRPr lang="en-US" sz="1800" b="0" i="0" u="none" strike="noStrike">
                        <a:solidFill>
                          <a:srgbClr val="000000"/>
                        </a:solidFill>
                        <a:latin typeface="Calibri"/>
                      </a:endParaRPr>
                    </a:p>
                  </a:txBody>
                  <a:tcPr marL="0" marR="0" marT="0" marB="0" anchor="b"/>
                </a:tc>
                <a:tc>
                  <a:txBody>
                    <a:bodyPr/>
                    <a:lstStyle/>
                    <a:p>
                      <a:pPr algn="l" fontAlgn="b"/>
                      <a:r>
                        <a:rPr lang="en-US" sz="1800" u="none" strike="noStrike" dirty="0"/>
                        <a:t> </a:t>
                      </a:r>
                      <a:endParaRPr lang="en-US" sz="1800" b="0" i="0" u="none" strike="noStrike" dirty="0">
                        <a:solidFill>
                          <a:srgbClr val="000000"/>
                        </a:solidFill>
                        <a:latin typeface="Calibri"/>
                      </a:endParaRPr>
                    </a:p>
                  </a:txBody>
                  <a:tcPr marL="0" marR="0" marT="0" marB="0" anchor="b"/>
                </a:tc>
                <a:tc>
                  <a:txBody>
                    <a:bodyPr/>
                    <a:lstStyle/>
                    <a:p>
                      <a:pPr algn="ctr" fontAlgn="b"/>
                      <a:r>
                        <a:rPr lang="en-US" sz="1800" u="none" strike="noStrike" dirty="0"/>
                        <a:t>€</a:t>
                      </a:r>
                      <a:endParaRPr lang="en-US" sz="1800" b="0" i="0" u="none" strike="noStrike" dirty="0">
                        <a:solidFill>
                          <a:srgbClr val="000000"/>
                        </a:solidFill>
                        <a:latin typeface="Calibri"/>
                      </a:endParaRPr>
                    </a:p>
                  </a:txBody>
                  <a:tcPr marL="0" marR="0" marT="0" marB="0" anchor="b"/>
                </a:tc>
              </a:tr>
              <a:tr h="540808">
                <a:tc vMerge="1">
                  <a:txBody>
                    <a:bodyPr/>
                    <a:lstStyle/>
                    <a:p>
                      <a:endParaRPr lang="en-US"/>
                    </a:p>
                  </a:txBody>
                  <a:tcPr/>
                </a:tc>
                <a:tc>
                  <a:txBody>
                    <a:bodyPr/>
                    <a:lstStyle/>
                    <a:p>
                      <a:pPr algn="l" fontAlgn="b"/>
                      <a:r>
                        <a:rPr lang="en-US" sz="1800" u="none" strike="noStrike"/>
                        <a:t>Fittings</a:t>
                      </a:r>
                      <a:endParaRPr lang="en-US" sz="1800" b="0" i="0" u="none" strike="noStrike">
                        <a:solidFill>
                          <a:srgbClr val="000000"/>
                        </a:solidFill>
                        <a:latin typeface="Calibri"/>
                      </a:endParaRPr>
                    </a:p>
                  </a:txBody>
                  <a:tcPr marL="0" marR="0" marT="0" marB="0" anchor="b"/>
                </a:tc>
                <a:tc>
                  <a:txBody>
                    <a:bodyPr/>
                    <a:lstStyle/>
                    <a:p>
                      <a:pPr algn="r" fontAlgn="b"/>
                      <a:r>
                        <a:rPr lang="en-US" sz="1800" u="none" strike="noStrike" dirty="0" smtClean="0"/>
                        <a:t>2012</a:t>
                      </a:r>
                      <a:endParaRPr lang="en-US" sz="1800" b="0" i="0" u="none" strike="noStrike" dirty="0">
                        <a:solidFill>
                          <a:srgbClr val="000000"/>
                        </a:solidFill>
                        <a:latin typeface="Calibri"/>
                      </a:endParaRPr>
                    </a:p>
                  </a:txBody>
                  <a:tcPr marL="0" marR="0" marT="0" marB="0" anchor="b"/>
                </a:tc>
              </a:tr>
              <a:tr h="540808">
                <a:tc vMerge="1">
                  <a:txBody>
                    <a:bodyPr/>
                    <a:lstStyle/>
                    <a:p>
                      <a:endParaRPr lang="en-US"/>
                    </a:p>
                  </a:txBody>
                  <a:tcPr/>
                </a:tc>
                <a:tc>
                  <a:txBody>
                    <a:bodyPr/>
                    <a:lstStyle/>
                    <a:p>
                      <a:pPr algn="l" fontAlgn="b"/>
                      <a:r>
                        <a:rPr lang="en-US" sz="1800" u="none" strike="noStrike"/>
                        <a:t>Precast reinforced Concrete Tank</a:t>
                      </a:r>
                      <a:endParaRPr lang="en-US" sz="1800" b="0" i="0" u="none" strike="noStrike">
                        <a:solidFill>
                          <a:srgbClr val="000000"/>
                        </a:solidFill>
                        <a:latin typeface="Calibri"/>
                      </a:endParaRPr>
                    </a:p>
                  </a:txBody>
                  <a:tcPr marL="0" marR="0" marT="0" marB="0" anchor="b"/>
                </a:tc>
                <a:tc>
                  <a:txBody>
                    <a:bodyPr/>
                    <a:lstStyle/>
                    <a:p>
                      <a:pPr algn="r" fontAlgn="b"/>
                      <a:r>
                        <a:rPr lang="en-US" sz="1800" u="none" strike="noStrike" dirty="0"/>
                        <a:t>650</a:t>
                      </a:r>
                      <a:endParaRPr lang="en-US" sz="1800" b="0" i="0" u="none" strike="noStrike" dirty="0">
                        <a:solidFill>
                          <a:srgbClr val="000000"/>
                        </a:solidFill>
                        <a:latin typeface="Calibri"/>
                      </a:endParaRPr>
                    </a:p>
                  </a:txBody>
                  <a:tcPr marL="0" marR="0" marT="0" marB="0" anchor="b"/>
                </a:tc>
              </a:tr>
              <a:tr h="540808">
                <a:tc vMerge="1">
                  <a:txBody>
                    <a:bodyPr/>
                    <a:lstStyle/>
                    <a:p>
                      <a:endParaRPr lang="en-US"/>
                    </a:p>
                  </a:txBody>
                  <a:tcPr/>
                </a:tc>
                <a:tc>
                  <a:txBody>
                    <a:bodyPr/>
                    <a:lstStyle/>
                    <a:p>
                      <a:pPr algn="l" fontAlgn="b"/>
                      <a:r>
                        <a:rPr lang="en-US" sz="1800" u="none" strike="noStrike"/>
                        <a:t>Installation Costs</a:t>
                      </a:r>
                      <a:endParaRPr lang="en-US" sz="1800" b="0" i="0" u="none" strike="noStrike">
                        <a:solidFill>
                          <a:srgbClr val="000000"/>
                        </a:solidFill>
                        <a:latin typeface="Calibri"/>
                      </a:endParaRPr>
                    </a:p>
                  </a:txBody>
                  <a:tcPr marL="0" marR="0" marT="0" marB="0" anchor="b"/>
                </a:tc>
                <a:tc>
                  <a:txBody>
                    <a:bodyPr/>
                    <a:lstStyle/>
                    <a:p>
                      <a:pPr algn="r" fontAlgn="b"/>
                      <a:r>
                        <a:rPr lang="en-US" sz="1800" u="none" strike="noStrike" dirty="0"/>
                        <a:t>525</a:t>
                      </a:r>
                      <a:endParaRPr lang="en-US" sz="1800" b="0" i="0" u="none" strike="noStrike" dirty="0">
                        <a:solidFill>
                          <a:srgbClr val="000000"/>
                        </a:solidFill>
                        <a:latin typeface="Calibri"/>
                      </a:endParaRPr>
                    </a:p>
                  </a:txBody>
                  <a:tcPr marL="0" marR="0" marT="0" marB="0" anchor="b"/>
                </a:tc>
              </a:tr>
              <a:tr h="540805">
                <a:tc vMerge="1">
                  <a:txBody>
                    <a:bodyPr/>
                    <a:lstStyle/>
                    <a:p>
                      <a:endParaRPr lang="en-US"/>
                    </a:p>
                  </a:txBody>
                  <a:tcPr/>
                </a:tc>
                <a:tc>
                  <a:txBody>
                    <a:bodyPr/>
                    <a:lstStyle/>
                    <a:p>
                      <a:pPr algn="l" fontAlgn="b"/>
                      <a:r>
                        <a:rPr lang="en-US" sz="1800" u="none" strike="noStrike" dirty="0"/>
                        <a:t>Total Capital Costs</a:t>
                      </a:r>
                      <a:endParaRPr lang="en-US" sz="1800" b="0" i="0" u="none" strike="noStrike" dirty="0">
                        <a:solidFill>
                          <a:srgbClr val="000000"/>
                        </a:solidFill>
                        <a:latin typeface="Calibri"/>
                      </a:endParaRPr>
                    </a:p>
                  </a:txBody>
                  <a:tcPr marL="0" marR="0" marT="0" marB="0" anchor="b"/>
                </a:tc>
                <a:tc>
                  <a:txBody>
                    <a:bodyPr/>
                    <a:lstStyle/>
                    <a:p>
                      <a:pPr algn="r" fontAlgn="b"/>
                      <a:r>
                        <a:rPr lang="en-US" sz="1800" u="none" strike="noStrike" dirty="0"/>
                        <a:t>3,188</a:t>
                      </a:r>
                      <a:endParaRPr lang="en-US" sz="1800" b="0" i="0" u="none" strike="noStrike" dirty="0">
                        <a:solidFill>
                          <a:srgbClr val="000000"/>
                        </a:solidFill>
                        <a:latin typeface="Calibri"/>
                      </a:endParaRPr>
                    </a:p>
                  </a:txBody>
                  <a:tcPr marL="0" marR="0" marT="0" marB="0" anchor="b"/>
                </a:tc>
              </a:tr>
            </a:tbl>
          </a:graphicData>
        </a:graphic>
      </p:graphicFrame>
    </p:spTree>
  </p:cSld>
  <p:clrMapOvr>
    <a:masterClrMapping/>
  </p:clrMapOvr>
  <p:transition advTm="1499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158" y="0"/>
            <a:ext cx="7851648" cy="1857364"/>
          </a:xfrm>
        </p:spPr>
        <p:txBody>
          <a:bodyPr/>
          <a:lstStyle/>
          <a:p>
            <a:pPr algn="l"/>
            <a:r>
              <a:rPr lang="en-IE" sz="5400" dirty="0" smtClean="0">
                <a:solidFill>
                  <a:schemeClr val="accent3">
                    <a:lumMod val="60000"/>
                    <a:lumOff val="40000"/>
                  </a:schemeClr>
                </a:solidFill>
              </a:rPr>
              <a:t>Case Study 1</a:t>
            </a:r>
            <a:r>
              <a:rPr lang="en-IE" dirty="0" smtClean="0">
                <a:solidFill>
                  <a:schemeClr val="accent3">
                    <a:lumMod val="60000"/>
                    <a:lumOff val="40000"/>
                  </a:schemeClr>
                </a:solidFill>
              </a:rPr>
              <a:t/>
            </a:r>
            <a:br>
              <a:rPr lang="en-IE" dirty="0" smtClean="0">
                <a:solidFill>
                  <a:schemeClr val="accent3">
                    <a:lumMod val="60000"/>
                    <a:lumOff val="40000"/>
                  </a:schemeClr>
                </a:solidFill>
              </a:rPr>
            </a:br>
            <a:r>
              <a:rPr lang="en-IE" sz="3200" dirty="0" smtClean="0">
                <a:solidFill>
                  <a:schemeClr val="accent3">
                    <a:lumMod val="60000"/>
                    <a:lumOff val="40000"/>
                  </a:schemeClr>
                </a:solidFill>
              </a:rPr>
              <a:t>Economic Analysis of Rainwater harvesting</a:t>
            </a:r>
            <a:endParaRPr lang="en-US" dirty="0">
              <a:solidFill>
                <a:schemeClr val="accent3">
                  <a:lumMod val="60000"/>
                  <a:lumOff val="40000"/>
                </a:schemeClr>
              </a:solidFill>
            </a:endParaRPr>
          </a:p>
        </p:txBody>
      </p:sp>
      <p:sp>
        <p:nvSpPr>
          <p:cNvPr id="5" name="Subtitle 4"/>
          <p:cNvSpPr>
            <a:spLocks noGrp="1"/>
          </p:cNvSpPr>
          <p:nvPr>
            <p:ph type="subTitle" idx="1"/>
          </p:nvPr>
        </p:nvSpPr>
        <p:spPr>
          <a:xfrm>
            <a:off x="357158" y="1928802"/>
            <a:ext cx="7816624" cy="492086"/>
          </a:xfrm>
        </p:spPr>
        <p:txBody>
          <a:bodyPr>
            <a:normAutofit fontScale="70000" lnSpcReduction="20000"/>
          </a:bodyPr>
          <a:lstStyle/>
          <a:p>
            <a:pPr algn="l"/>
            <a:r>
              <a:rPr lang="en-IE" dirty="0" smtClean="0"/>
              <a:t>Estimated cost benefit for rainwater harvesting facility with 2mᶾ storage tank</a:t>
            </a:r>
          </a:p>
          <a:p>
            <a:pPr algn="l"/>
            <a:endParaRPr lang="en-US" dirty="0"/>
          </a:p>
        </p:txBody>
      </p:sp>
      <p:graphicFrame>
        <p:nvGraphicFramePr>
          <p:cNvPr id="8" name="Table 7"/>
          <p:cNvGraphicFramePr>
            <a:graphicFrameLocks noGrp="1"/>
          </p:cNvGraphicFramePr>
          <p:nvPr/>
        </p:nvGraphicFramePr>
        <p:xfrm>
          <a:off x="179512" y="2420889"/>
          <a:ext cx="8784976" cy="4210329"/>
        </p:xfrm>
        <a:graphic>
          <a:graphicData uri="http://schemas.openxmlformats.org/drawingml/2006/table">
            <a:tbl>
              <a:tblPr firstRow="1" bandRow="1">
                <a:tableStyleId>{00A15C55-8517-42AA-B614-E9B94910E393}</a:tableStyleId>
              </a:tblPr>
              <a:tblGrid>
                <a:gridCol w="2763589"/>
                <a:gridCol w="2145663"/>
                <a:gridCol w="1912023"/>
                <a:gridCol w="1963701"/>
              </a:tblGrid>
              <a:tr h="853575">
                <a:tc rowSpan="4">
                  <a:txBody>
                    <a:bodyPr/>
                    <a:lstStyle/>
                    <a:p>
                      <a:pPr algn="ctr" fontAlgn="ctr"/>
                      <a:r>
                        <a:rPr lang="en-GB" sz="1800" u="none" strike="noStrike" dirty="0"/>
                        <a:t>Grant ( based on % of capital costs)</a:t>
                      </a:r>
                      <a:endParaRPr lang="en-GB" sz="1800" b="0" i="0" u="none" strike="noStrike" dirty="0">
                        <a:solidFill>
                          <a:srgbClr val="000000"/>
                        </a:solidFill>
                        <a:latin typeface="Calibri"/>
                      </a:endParaRPr>
                    </a:p>
                  </a:txBody>
                  <a:tcPr marL="0" marR="0" marT="0" marB="0" anchor="ctr"/>
                </a:tc>
                <a:tc gridSpan="3">
                  <a:txBody>
                    <a:bodyPr/>
                    <a:lstStyle/>
                    <a:p>
                      <a:pPr algn="ctr" fontAlgn="b"/>
                      <a:r>
                        <a:rPr lang="en-GB" sz="1800" u="none" strike="noStrike" dirty="0" smtClean="0"/>
                        <a:t> Main </a:t>
                      </a:r>
                      <a:r>
                        <a:rPr lang="en-GB" sz="1800" u="none" strike="noStrike" dirty="0"/>
                        <a:t>water charge per 1,000 litres (m³)</a:t>
                      </a:r>
                      <a:endParaRPr lang="en-GB" sz="1800" b="0" i="0" u="none" strike="noStrike" dirty="0">
                        <a:solidFill>
                          <a:srgbClr val="000000"/>
                        </a:solidFill>
                        <a:latin typeface="Calibri"/>
                      </a:endParaRPr>
                    </a:p>
                  </a:txBody>
                  <a:tcPr marL="0" marR="0" marT="0" marB="0" anchor="b"/>
                </a:tc>
                <a:tc hMerge="1">
                  <a:txBody>
                    <a:bodyPr/>
                    <a:lstStyle/>
                    <a:p>
                      <a:endParaRPr lang="en-US"/>
                    </a:p>
                  </a:txBody>
                  <a:tcPr/>
                </a:tc>
                <a:tc hMerge="1">
                  <a:txBody>
                    <a:bodyPr/>
                    <a:lstStyle/>
                    <a:p>
                      <a:endParaRPr lang="en-US"/>
                    </a:p>
                  </a:txBody>
                  <a:tcPr/>
                </a:tc>
              </a:tr>
              <a:tr h="484985">
                <a:tc vMerge="1">
                  <a:txBody>
                    <a:bodyPr/>
                    <a:lstStyle/>
                    <a:p>
                      <a:endParaRPr lang="en-US"/>
                    </a:p>
                  </a:txBody>
                  <a:tcPr/>
                </a:tc>
                <a:tc>
                  <a:txBody>
                    <a:bodyPr/>
                    <a:lstStyle/>
                    <a:p>
                      <a:pPr algn="r" fontAlgn="b"/>
                      <a:r>
                        <a:rPr lang="en-US" sz="1800" u="none" strike="noStrike" dirty="0"/>
                        <a:t>€1.00</a:t>
                      </a:r>
                      <a:endParaRPr lang="en-US" sz="1800" b="0" i="0" u="none" strike="noStrike" dirty="0">
                        <a:solidFill>
                          <a:srgbClr val="000000"/>
                        </a:solidFill>
                        <a:latin typeface="Calibri"/>
                      </a:endParaRPr>
                    </a:p>
                  </a:txBody>
                  <a:tcPr marL="0" marR="0" marT="0" marB="0" anchor="b"/>
                </a:tc>
                <a:tc>
                  <a:txBody>
                    <a:bodyPr/>
                    <a:lstStyle/>
                    <a:p>
                      <a:pPr algn="r" fontAlgn="b"/>
                      <a:r>
                        <a:rPr lang="en-US" sz="1800" u="none" strike="noStrike" dirty="0"/>
                        <a:t>€2.43</a:t>
                      </a:r>
                      <a:endParaRPr lang="en-US" sz="1800" b="0" i="0" u="none" strike="noStrike" dirty="0">
                        <a:solidFill>
                          <a:srgbClr val="000000"/>
                        </a:solidFill>
                        <a:latin typeface="Calibri"/>
                      </a:endParaRPr>
                    </a:p>
                  </a:txBody>
                  <a:tcPr marL="0" marR="0" marT="0" marB="0" anchor="b"/>
                </a:tc>
                <a:tc>
                  <a:txBody>
                    <a:bodyPr/>
                    <a:lstStyle/>
                    <a:p>
                      <a:pPr algn="r" fontAlgn="b"/>
                      <a:r>
                        <a:rPr lang="en-US" sz="1800" u="none" strike="noStrike"/>
                        <a:t>€3.00</a:t>
                      </a:r>
                      <a:endParaRPr lang="en-US" sz="1800" b="0" i="0" u="none" strike="noStrike">
                        <a:solidFill>
                          <a:srgbClr val="000000"/>
                        </a:solidFill>
                        <a:latin typeface="Calibri"/>
                      </a:endParaRPr>
                    </a:p>
                  </a:txBody>
                  <a:tcPr marL="0" marR="0" marT="0" marB="0" anchor="b"/>
                </a:tc>
              </a:tr>
              <a:tr h="484985">
                <a:tc vMerge="1">
                  <a:txBody>
                    <a:bodyPr/>
                    <a:lstStyle/>
                    <a:p>
                      <a:endParaRPr lang="en-US"/>
                    </a:p>
                  </a:txBody>
                  <a:tcPr/>
                </a:tc>
                <a:tc gridSpan="3">
                  <a:txBody>
                    <a:bodyPr/>
                    <a:lstStyle/>
                    <a:p>
                      <a:pPr algn="ctr" fontAlgn="b"/>
                      <a:r>
                        <a:rPr lang="en-US" sz="1800" u="none" strike="noStrike" dirty="0" smtClean="0"/>
                        <a:t> Estimated </a:t>
                      </a:r>
                      <a:r>
                        <a:rPr lang="en-US" sz="1800" u="none" strike="noStrike" dirty="0"/>
                        <a:t>payback period (years)</a:t>
                      </a:r>
                      <a:endParaRPr lang="en-US" sz="1800" b="0" i="0" u="none" strike="noStrike" dirty="0">
                        <a:solidFill>
                          <a:srgbClr val="000000"/>
                        </a:solidFill>
                        <a:latin typeface="Calibri"/>
                      </a:endParaRPr>
                    </a:p>
                  </a:txBody>
                  <a:tcPr marL="0" marR="0" marT="0" marB="0" anchor="b"/>
                </a:tc>
                <a:tc hMerge="1">
                  <a:txBody>
                    <a:bodyPr/>
                    <a:lstStyle/>
                    <a:p>
                      <a:endParaRPr lang="en-US"/>
                    </a:p>
                  </a:txBody>
                  <a:tcPr/>
                </a:tc>
                <a:tc hMerge="1">
                  <a:txBody>
                    <a:bodyPr/>
                    <a:lstStyle/>
                    <a:p>
                      <a:endParaRPr lang="en-US"/>
                    </a:p>
                  </a:txBody>
                  <a:tcPr/>
                </a:tc>
              </a:tr>
              <a:tr h="484985">
                <a:tc vMerge="1">
                  <a:txBody>
                    <a:bodyPr/>
                    <a:lstStyle/>
                    <a:p>
                      <a:endParaRPr lang="en-US"/>
                    </a:p>
                  </a:txBody>
                  <a:tcPr/>
                </a:tc>
                <a:tc>
                  <a:txBody>
                    <a:bodyPr/>
                    <a:lstStyle/>
                    <a:p>
                      <a:pPr algn="ctr" fontAlgn="b"/>
                      <a:r>
                        <a:rPr lang="en-US" sz="1800" u="none" strike="noStrike"/>
                        <a:t>(yrs)</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(yrs)</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dirty="0"/>
                        <a:t>(yrs)</a:t>
                      </a:r>
                      <a:endParaRPr lang="en-US" sz="1800" b="0" i="0" u="none" strike="noStrike" dirty="0">
                        <a:solidFill>
                          <a:srgbClr val="000000"/>
                        </a:solidFill>
                        <a:latin typeface="Calibri"/>
                      </a:endParaRPr>
                    </a:p>
                  </a:txBody>
                  <a:tcPr marL="0" marR="0" marT="0" marB="0" anchor="b"/>
                </a:tc>
              </a:tr>
              <a:tr h="484985">
                <a:tc>
                  <a:txBody>
                    <a:bodyPr/>
                    <a:lstStyle/>
                    <a:p>
                      <a:pPr algn="ctr" fontAlgn="b"/>
                      <a:r>
                        <a:rPr lang="en-US" sz="1800" u="none" strike="noStrike" dirty="0"/>
                        <a:t>50%</a:t>
                      </a:r>
                      <a:endParaRPr lang="en-US" sz="1800" b="0" i="0" u="none" strike="noStrike" dirty="0">
                        <a:solidFill>
                          <a:srgbClr val="000000"/>
                        </a:solidFill>
                        <a:latin typeface="Calibri"/>
                      </a:endParaRPr>
                    </a:p>
                  </a:txBody>
                  <a:tcPr marL="0" marR="0" marT="0" marB="0" anchor="b"/>
                </a:tc>
                <a:tc>
                  <a:txBody>
                    <a:bodyPr/>
                    <a:lstStyle/>
                    <a:p>
                      <a:pPr algn="ctr" fontAlgn="b"/>
                      <a:r>
                        <a:rPr lang="en-US" sz="1800" u="none" strike="noStrike"/>
                        <a:t>⁻</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23.5</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dirty="0"/>
                        <a:t>16</a:t>
                      </a:r>
                      <a:endParaRPr lang="en-US" sz="1800" b="0" i="0" u="none" strike="noStrike" dirty="0">
                        <a:solidFill>
                          <a:srgbClr val="000000"/>
                        </a:solidFill>
                        <a:latin typeface="Calibri"/>
                      </a:endParaRPr>
                    </a:p>
                  </a:txBody>
                  <a:tcPr marL="0" marR="0" marT="0" marB="0" anchor="b"/>
                </a:tc>
              </a:tr>
              <a:tr h="446844">
                <a:tc>
                  <a:txBody>
                    <a:bodyPr/>
                    <a:lstStyle/>
                    <a:p>
                      <a:pPr algn="ctr" fontAlgn="b"/>
                      <a:r>
                        <a:rPr lang="en-US" sz="1800" u="none" strike="noStrike"/>
                        <a:t>75%</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dirty="0"/>
                        <a:t>9</a:t>
                      </a:r>
                      <a:endParaRPr lang="en-US" sz="1800" b="0" i="0" u="none" strike="noStrike" dirty="0">
                        <a:solidFill>
                          <a:srgbClr val="000000"/>
                        </a:solidFill>
                        <a:latin typeface="Calibri"/>
                      </a:endParaRPr>
                    </a:p>
                  </a:txBody>
                  <a:tcPr marL="0" marR="0" marT="0" marB="0" anchor="b"/>
                </a:tc>
                <a:tc>
                  <a:txBody>
                    <a:bodyPr/>
                    <a:lstStyle/>
                    <a:p>
                      <a:pPr algn="ctr" fontAlgn="b"/>
                      <a:r>
                        <a:rPr lang="en-US" sz="1800" u="none" strike="noStrike"/>
                        <a:t>6.6</a:t>
                      </a:r>
                      <a:endParaRPr lang="en-US" sz="1800" b="0" i="0" u="none" strike="noStrike">
                        <a:solidFill>
                          <a:srgbClr val="000000"/>
                        </a:solidFill>
                        <a:latin typeface="Calibri"/>
                      </a:endParaRPr>
                    </a:p>
                  </a:txBody>
                  <a:tcPr marL="0" marR="0" marT="0" marB="0" anchor="b"/>
                </a:tc>
              </a:tr>
              <a:tr h="484985">
                <a:tc>
                  <a:txBody>
                    <a:bodyPr/>
                    <a:lstStyle/>
                    <a:p>
                      <a:pPr algn="ctr" fontAlgn="b"/>
                      <a:r>
                        <a:rPr lang="en-US" sz="1800" u="none" strike="noStrike"/>
                        <a:t>80%</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7</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dirty="0"/>
                        <a:t>5</a:t>
                      </a:r>
                      <a:endParaRPr lang="en-US" sz="1800" b="0" i="0" u="none" strike="noStrike" dirty="0">
                        <a:solidFill>
                          <a:srgbClr val="000000"/>
                        </a:solidFill>
                        <a:latin typeface="Calibri"/>
                      </a:endParaRPr>
                    </a:p>
                  </a:txBody>
                  <a:tcPr marL="0" marR="0" marT="0" marB="0" anchor="b"/>
                </a:tc>
              </a:tr>
              <a:tr h="484985">
                <a:tc>
                  <a:txBody>
                    <a:bodyPr/>
                    <a:lstStyle/>
                    <a:p>
                      <a:pPr algn="ctr" fontAlgn="b"/>
                      <a:r>
                        <a:rPr lang="en-US" sz="1800" u="none" strike="noStrike"/>
                        <a:t>95%</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13.5</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a:t>1</a:t>
                      </a:r>
                      <a:endParaRPr lang="en-US" sz="1800" b="0" i="0" u="none" strike="noStrike">
                        <a:solidFill>
                          <a:srgbClr val="000000"/>
                        </a:solidFill>
                        <a:latin typeface="Calibri"/>
                      </a:endParaRPr>
                    </a:p>
                  </a:txBody>
                  <a:tcPr marL="0" marR="0" marT="0" marB="0" anchor="b"/>
                </a:tc>
                <a:tc>
                  <a:txBody>
                    <a:bodyPr/>
                    <a:lstStyle/>
                    <a:p>
                      <a:pPr algn="ctr" fontAlgn="b"/>
                      <a:r>
                        <a:rPr lang="en-US" sz="1800" u="none" strike="noStrike" dirty="0"/>
                        <a:t>0.7</a:t>
                      </a:r>
                      <a:endParaRPr lang="en-US" sz="1800" b="0" i="0" u="none" strike="noStrike" dirty="0">
                        <a:solidFill>
                          <a:srgbClr val="000000"/>
                        </a:solidFill>
                        <a:latin typeface="Calibri"/>
                      </a:endParaRPr>
                    </a:p>
                  </a:txBody>
                  <a:tcPr marL="0" marR="0" marT="0" marB="0" anchor="b"/>
                </a:tc>
              </a:tr>
            </a:tbl>
          </a:graphicData>
        </a:graphic>
      </p:graphicFrame>
    </p:spTree>
  </p:cSld>
  <p:clrMapOvr>
    <a:masterClrMapping/>
  </p:clrMapOvr>
  <p:transition advTm="3042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142852"/>
            <a:ext cx="7923086" cy="1428760"/>
          </a:xfrm>
        </p:spPr>
        <p:txBody>
          <a:bodyPr>
            <a:normAutofit/>
          </a:bodyPr>
          <a:lstStyle/>
          <a:p>
            <a:pPr algn="l"/>
            <a:r>
              <a:rPr lang="en-IE" sz="4800" dirty="0" smtClean="0">
                <a:solidFill>
                  <a:schemeClr val="accent3">
                    <a:lumMod val="60000"/>
                    <a:lumOff val="40000"/>
                  </a:schemeClr>
                </a:solidFill>
              </a:rPr>
              <a:t>Case study 2</a:t>
            </a:r>
            <a:br>
              <a:rPr lang="en-IE" sz="4800" dirty="0" smtClean="0">
                <a:solidFill>
                  <a:schemeClr val="accent3">
                    <a:lumMod val="60000"/>
                    <a:lumOff val="40000"/>
                  </a:schemeClr>
                </a:solidFill>
              </a:rPr>
            </a:br>
            <a:r>
              <a:rPr lang="en-IE" sz="3200" i="1" u="sng" dirty="0" smtClean="0">
                <a:solidFill>
                  <a:schemeClr val="accent3">
                    <a:lumMod val="60000"/>
                    <a:lumOff val="40000"/>
                  </a:schemeClr>
                </a:solidFill>
              </a:rPr>
              <a:t> Financial savings </a:t>
            </a:r>
            <a:r>
              <a:rPr lang="en-IE" sz="3200" u="sng" dirty="0" smtClean="0">
                <a:solidFill>
                  <a:schemeClr val="accent3">
                    <a:lumMod val="60000"/>
                    <a:lumOff val="40000"/>
                  </a:schemeClr>
                </a:solidFill>
              </a:rPr>
              <a:t>to suppliers of water</a:t>
            </a:r>
            <a:endParaRPr lang="en-US" sz="3200" u="sng" dirty="0">
              <a:solidFill>
                <a:schemeClr val="accent3">
                  <a:lumMod val="60000"/>
                  <a:lumOff val="40000"/>
                </a:schemeClr>
              </a:solidFill>
            </a:endParaRPr>
          </a:p>
        </p:txBody>
      </p:sp>
      <p:sp>
        <p:nvSpPr>
          <p:cNvPr id="5" name="Subtitle 4"/>
          <p:cNvSpPr>
            <a:spLocks noGrp="1"/>
          </p:cNvSpPr>
          <p:nvPr>
            <p:ph type="subTitle" idx="1"/>
          </p:nvPr>
        </p:nvSpPr>
        <p:spPr>
          <a:xfrm>
            <a:off x="500034" y="1643050"/>
            <a:ext cx="7854696" cy="5000660"/>
          </a:xfrm>
        </p:spPr>
        <p:txBody>
          <a:bodyPr>
            <a:normAutofit/>
          </a:bodyPr>
          <a:lstStyle/>
          <a:p>
            <a:pPr algn="l"/>
            <a:r>
              <a:rPr lang="en-IE" sz="2400" dirty="0" smtClean="0"/>
              <a:t>Details of Study:</a:t>
            </a:r>
          </a:p>
          <a:p>
            <a:pPr algn="l"/>
            <a:r>
              <a:rPr lang="en-IE" sz="2400" dirty="0" smtClean="0"/>
              <a:t>4 Bedroom House</a:t>
            </a:r>
          </a:p>
          <a:p>
            <a:pPr algn="l">
              <a:buFont typeface="Wingdings" pitchFamily="2" charset="2"/>
              <a:buChar char="Ø"/>
            </a:pPr>
            <a:r>
              <a:rPr lang="en-IE" sz="2400" dirty="0" smtClean="0"/>
              <a:t>Single flush cistern</a:t>
            </a:r>
          </a:p>
          <a:p>
            <a:pPr algn="l"/>
            <a:r>
              <a:rPr lang="en-IE" sz="2400" dirty="0" smtClean="0"/>
              <a:t>                                    -9 litre cistern</a:t>
            </a:r>
          </a:p>
          <a:p>
            <a:pPr algn="l"/>
            <a:r>
              <a:rPr lang="en-IE" sz="2400" dirty="0" smtClean="0"/>
              <a:t>                                    -7.5 litre cistern</a:t>
            </a:r>
          </a:p>
          <a:p>
            <a:pPr algn="l"/>
            <a:r>
              <a:rPr lang="en-IE" sz="2400" dirty="0" smtClean="0"/>
              <a:t>                                    -6 litre cistern</a:t>
            </a:r>
          </a:p>
          <a:p>
            <a:pPr algn="l">
              <a:buFont typeface="Wingdings" pitchFamily="2" charset="2"/>
              <a:buChar char="Ø"/>
            </a:pPr>
            <a:r>
              <a:rPr lang="en-IE" sz="2400" dirty="0" smtClean="0"/>
              <a:t>Dual flush cistern </a:t>
            </a:r>
          </a:p>
          <a:p>
            <a:pPr algn="l"/>
            <a:r>
              <a:rPr lang="en-IE" sz="2400" dirty="0" smtClean="0"/>
              <a:t>                                     - 6/4 litre cistern</a:t>
            </a:r>
          </a:p>
          <a:p>
            <a:pPr algn="l">
              <a:buFont typeface="Wingdings" pitchFamily="2" charset="2"/>
              <a:buChar char="Ø"/>
            </a:pPr>
            <a:r>
              <a:rPr lang="en-IE" sz="2400" dirty="0" smtClean="0"/>
              <a:t> Typical 5 flushes a day</a:t>
            </a:r>
          </a:p>
          <a:p>
            <a:pPr algn="l">
              <a:buFont typeface="Wingdings" pitchFamily="2" charset="2"/>
              <a:buChar char="Ø"/>
            </a:pPr>
            <a:r>
              <a:rPr lang="en-IE" sz="2400" dirty="0" smtClean="0"/>
              <a:t>Cost of treatment of water taken at €0.34/m</a:t>
            </a:r>
            <a:r>
              <a:rPr lang="en-IE" sz="2400" baseline="30000" dirty="0" smtClean="0"/>
              <a:t>3</a:t>
            </a:r>
            <a:endParaRPr lang="en-IE" sz="2400" dirty="0" smtClean="0"/>
          </a:p>
          <a:p>
            <a:pPr algn="l">
              <a:buFont typeface="Arial" pitchFamily="34" charset="0"/>
              <a:buChar char="•"/>
            </a:pPr>
            <a:endParaRPr lang="en-US" i="1" dirty="0"/>
          </a:p>
        </p:txBody>
      </p:sp>
    </p:spTree>
  </p:cSld>
  <p:clrMapOvr>
    <a:masterClrMapping/>
  </p:clrMapOvr>
  <p:transition advTm="3034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428604"/>
            <a:ext cx="7813576" cy="1128706"/>
          </a:xfrm>
        </p:spPr>
        <p:txBody>
          <a:bodyPr>
            <a:normAutofit/>
          </a:bodyPr>
          <a:lstStyle/>
          <a:p>
            <a:pPr algn="l"/>
            <a:r>
              <a:rPr lang="en-IE" sz="5400" dirty="0" smtClean="0">
                <a:solidFill>
                  <a:schemeClr val="accent3">
                    <a:lumMod val="60000"/>
                    <a:lumOff val="40000"/>
                  </a:schemeClr>
                </a:solidFill>
              </a:rPr>
              <a:t>Case Study 2</a:t>
            </a:r>
            <a:endParaRPr lang="en-US" sz="5400" dirty="0">
              <a:solidFill>
                <a:schemeClr val="accent3">
                  <a:lumMod val="60000"/>
                  <a:lumOff val="40000"/>
                </a:schemeClr>
              </a:solidFill>
            </a:endParaRPr>
          </a:p>
        </p:txBody>
      </p:sp>
      <p:sp>
        <p:nvSpPr>
          <p:cNvPr id="5" name="Subtitle 4"/>
          <p:cNvSpPr>
            <a:spLocks noGrp="1"/>
          </p:cNvSpPr>
          <p:nvPr>
            <p:ph type="subTitle" idx="1"/>
          </p:nvPr>
        </p:nvSpPr>
        <p:spPr>
          <a:xfrm>
            <a:off x="467544" y="1628800"/>
            <a:ext cx="7854696" cy="4536504"/>
          </a:xfrm>
        </p:spPr>
        <p:txBody>
          <a:bodyPr>
            <a:normAutofit/>
          </a:bodyPr>
          <a:lstStyle/>
          <a:p>
            <a:pPr algn="l"/>
            <a:r>
              <a:rPr lang="en-IE" sz="2000" dirty="0" smtClean="0"/>
              <a:t>Single flush systems</a:t>
            </a:r>
          </a:p>
          <a:p>
            <a:pPr algn="l"/>
            <a:endParaRPr lang="en-IE" sz="2000" dirty="0" smtClean="0"/>
          </a:p>
          <a:p>
            <a:pPr algn="l"/>
            <a:endParaRPr lang="en-IE" sz="2000" dirty="0" smtClean="0"/>
          </a:p>
          <a:p>
            <a:pPr algn="l"/>
            <a:endParaRPr lang="en-IE" sz="2000" dirty="0" smtClean="0"/>
          </a:p>
          <a:p>
            <a:pPr algn="l"/>
            <a:endParaRPr lang="en-IE" sz="2000" dirty="0" smtClean="0"/>
          </a:p>
          <a:p>
            <a:pPr algn="l"/>
            <a:endParaRPr lang="en-IE" sz="2000" dirty="0" smtClean="0"/>
          </a:p>
          <a:p>
            <a:pPr algn="l"/>
            <a:endParaRPr lang="en-IE" sz="2000" dirty="0" smtClean="0"/>
          </a:p>
          <a:p>
            <a:pPr algn="l"/>
            <a:r>
              <a:rPr lang="en-IE" sz="2000" dirty="0" smtClean="0"/>
              <a:t>Dual flush system</a:t>
            </a:r>
            <a:endParaRPr lang="en-US" sz="2000" dirty="0"/>
          </a:p>
        </p:txBody>
      </p:sp>
      <p:graphicFrame>
        <p:nvGraphicFramePr>
          <p:cNvPr id="6" name="Table 5"/>
          <p:cNvGraphicFramePr>
            <a:graphicFrameLocks noGrp="1"/>
          </p:cNvGraphicFramePr>
          <p:nvPr/>
        </p:nvGraphicFramePr>
        <p:xfrm>
          <a:off x="0" y="2204865"/>
          <a:ext cx="8964488" cy="1869626"/>
        </p:xfrm>
        <a:graphic>
          <a:graphicData uri="http://schemas.openxmlformats.org/drawingml/2006/table">
            <a:tbl>
              <a:tblPr firstRow="1" bandRow="1">
                <a:tableStyleId>{00A15C55-8517-42AA-B614-E9B94910E393}</a:tableStyleId>
              </a:tblPr>
              <a:tblGrid>
                <a:gridCol w="4281545"/>
                <a:gridCol w="1962376"/>
                <a:gridCol w="1293385"/>
                <a:gridCol w="1427182"/>
              </a:tblGrid>
              <a:tr h="288863">
                <a:tc gridSpan="4">
                  <a:txBody>
                    <a:bodyPr/>
                    <a:lstStyle/>
                    <a:p>
                      <a:pPr algn="ctr" fontAlgn="b"/>
                      <a:r>
                        <a:rPr lang="en-US" sz="1800" u="none" strike="noStrike" dirty="0"/>
                        <a:t>S</a:t>
                      </a:r>
                      <a:r>
                        <a:rPr lang="en-US" sz="1800" u="none" strike="noStrike" dirty="0" smtClean="0"/>
                        <a:t>ingle </a:t>
                      </a:r>
                      <a:r>
                        <a:rPr lang="en-US" sz="1800" u="none" strike="noStrike" dirty="0"/>
                        <a:t>F</a:t>
                      </a:r>
                      <a:r>
                        <a:rPr lang="en-US" sz="1800" u="none" strike="noStrike" dirty="0" smtClean="0"/>
                        <a:t>lush </a:t>
                      </a:r>
                      <a:r>
                        <a:rPr lang="en-US" sz="1800" u="none" strike="noStrike" dirty="0"/>
                        <a:t>T</a:t>
                      </a:r>
                      <a:r>
                        <a:rPr lang="en-US" sz="1800" u="none" strike="noStrike" dirty="0" smtClean="0"/>
                        <a:t>oilets</a:t>
                      </a:r>
                      <a:endParaRPr lang="en-US" sz="1800" b="0" i="0" u="none" strike="noStrike" dirty="0">
                        <a:solidFill>
                          <a:srgbClr val="000000"/>
                        </a:solidFill>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60703">
                <a:tc>
                  <a:txBody>
                    <a:bodyPr/>
                    <a:lstStyle/>
                    <a:p>
                      <a:pPr algn="ctr" fontAlgn="b"/>
                      <a:r>
                        <a:rPr lang="en-US" sz="1800" u="none" strike="noStrike"/>
                        <a:t>Volume of flush (litres)</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a:t>9</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7.5</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a:t>6</a:t>
                      </a:r>
                      <a:endParaRPr lang="en-US" sz="1800" b="0" i="0" u="none" strike="noStrike">
                        <a:solidFill>
                          <a:srgbClr val="000000"/>
                        </a:solidFill>
                        <a:latin typeface="Calibri"/>
                      </a:endParaRPr>
                    </a:p>
                  </a:txBody>
                  <a:tcPr marL="9525" marR="9525" marT="9525" marB="0" anchor="b"/>
                </a:tc>
              </a:tr>
              <a:tr h="260703">
                <a:tc>
                  <a:txBody>
                    <a:bodyPr/>
                    <a:lstStyle/>
                    <a:p>
                      <a:pPr algn="ctr" fontAlgn="b"/>
                      <a:r>
                        <a:rPr lang="en-GB" sz="1800" u="none" strike="noStrike" dirty="0"/>
                        <a:t>No. of people per house </a:t>
                      </a:r>
                      <a:endParaRPr lang="en-GB" sz="1800" b="0" i="0" u="none" strike="noStrike" dirty="0">
                        <a:solidFill>
                          <a:srgbClr val="000000"/>
                        </a:solidFill>
                        <a:latin typeface="Calibri"/>
                      </a:endParaRPr>
                    </a:p>
                  </a:txBody>
                  <a:tcPr marL="9525" marR="9525" marT="9525" marB="0" anchor="b"/>
                </a:tc>
                <a:tc>
                  <a:txBody>
                    <a:bodyPr/>
                    <a:lstStyle/>
                    <a:p>
                      <a:pPr algn="r" fontAlgn="b"/>
                      <a:r>
                        <a:rPr lang="en-US" sz="1800" u="none" strike="noStrike"/>
                        <a:t>4</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4</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a:t>4</a:t>
                      </a:r>
                      <a:endParaRPr lang="en-US" sz="1800" b="0" i="0" u="none" strike="noStrike">
                        <a:solidFill>
                          <a:srgbClr val="000000"/>
                        </a:solidFill>
                        <a:latin typeface="Calibri"/>
                      </a:endParaRPr>
                    </a:p>
                  </a:txBody>
                  <a:tcPr marL="9525" marR="9525" marT="9525" marB="0" anchor="b"/>
                </a:tc>
              </a:tr>
              <a:tr h="260703">
                <a:tc>
                  <a:txBody>
                    <a:bodyPr/>
                    <a:lstStyle/>
                    <a:p>
                      <a:pPr algn="ctr" fontAlgn="b"/>
                      <a:r>
                        <a:rPr lang="en-GB" sz="1800" u="none" strike="noStrike" dirty="0"/>
                        <a:t>No. of flushes per day</a:t>
                      </a:r>
                      <a:endParaRPr lang="en-GB" sz="1800" b="0" i="0" u="none" strike="noStrike" dirty="0">
                        <a:solidFill>
                          <a:srgbClr val="000000"/>
                        </a:solidFill>
                        <a:latin typeface="Calibri"/>
                      </a:endParaRPr>
                    </a:p>
                  </a:txBody>
                  <a:tcPr marL="9525" marR="9525" marT="9525" marB="0" anchor="b"/>
                </a:tc>
                <a:tc>
                  <a:txBody>
                    <a:bodyPr/>
                    <a:lstStyle/>
                    <a:p>
                      <a:pPr algn="r" fontAlgn="b"/>
                      <a:r>
                        <a:rPr lang="en-US" sz="1800" u="none" strike="noStrike"/>
                        <a:t>5</a:t>
                      </a:r>
                      <a:endParaRPr lang="en-US" sz="1800" b="0" i="0" u="none" strike="noStrike">
                        <a:solidFill>
                          <a:srgbClr val="000000"/>
                        </a:solidFill>
                        <a:latin typeface="Calibri"/>
                      </a:endParaRPr>
                    </a:p>
                  </a:txBody>
                  <a:tcPr marL="9525" marR="9525" marT="9525" marB="0" anchor="b"/>
                </a:tc>
                <a:tc>
                  <a:txBody>
                    <a:bodyPr/>
                    <a:lstStyle/>
                    <a:p>
                      <a:pPr algn="r" fontAlgn="b"/>
                      <a:r>
                        <a:rPr lang="en-US" sz="1800" u="none" strike="noStrike" dirty="0"/>
                        <a:t>5</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5</a:t>
                      </a:r>
                      <a:endParaRPr lang="en-US" sz="1800" b="0" i="0" u="none" strike="noStrike" dirty="0">
                        <a:solidFill>
                          <a:srgbClr val="000000"/>
                        </a:solidFill>
                        <a:latin typeface="Calibri"/>
                      </a:endParaRPr>
                    </a:p>
                  </a:txBody>
                  <a:tcPr marL="9525" marR="9525" marT="9525" marB="0" anchor="b"/>
                </a:tc>
              </a:tr>
              <a:tr h="729228">
                <a:tc>
                  <a:txBody>
                    <a:bodyPr/>
                    <a:lstStyle/>
                    <a:p>
                      <a:pPr algn="ctr" fontAlgn="b"/>
                      <a:r>
                        <a:rPr lang="en-GB" sz="1800" u="none" strike="noStrike" dirty="0" smtClean="0"/>
                        <a:t>Daily water </a:t>
                      </a:r>
                      <a:r>
                        <a:rPr lang="en-GB" sz="1800" u="none" strike="noStrike" dirty="0"/>
                        <a:t>usage per household using single flush system (litres)</a:t>
                      </a:r>
                      <a:endParaRPr lang="en-GB"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180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150</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u="none" strike="noStrike" dirty="0"/>
                        <a:t>120</a:t>
                      </a:r>
                      <a:endParaRPr lang="en-US" sz="1800" b="0" i="0" u="none" strike="noStrike" dirty="0">
                        <a:solidFill>
                          <a:srgbClr val="000000"/>
                        </a:solidFill>
                        <a:latin typeface="Calibri"/>
                      </a:endParaRPr>
                    </a:p>
                  </a:txBody>
                  <a:tcPr marL="9525" marR="9525" marT="9525" marB="0" anchor="b"/>
                </a:tc>
              </a:tr>
            </a:tbl>
          </a:graphicData>
        </a:graphic>
      </p:graphicFrame>
      <p:graphicFrame>
        <p:nvGraphicFramePr>
          <p:cNvPr id="7" name="Table 6"/>
          <p:cNvGraphicFramePr>
            <a:graphicFrameLocks noGrp="1"/>
          </p:cNvGraphicFramePr>
          <p:nvPr/>
        </p:nvGraphicFramePr>
        <p:xfrm>
          <a:off x="0" y="4653136"/>
          <a:ext cx="8964486" cy="2026939"/>
        </p:xfrm>
        <a:graphic>
          <a:graphicData uri="http://schemas.openxmlformats.org/drawingml/2006/table">
            <a:tbl>
              <a:tblPr firstRow="1" bandRow="1">
                <a:tableStyleId>{00A15C55-8517-42AA-B614-E9B94910E393}</a:tableStyleId>
              </a:tblPr>
              <a:tblGrid>
                <a:gridCol w="2615777"/>
                <a:gridCol w="1989080"/>
                <a:gridCol w="2615777"/>
                <a:gridCol w="1743852"/>
              </a:tblGrid>
              <a:tr h="220005">
                <a:tc gridSpan="4">
                  <a:txBody>
                    <a:bodyPr/>
                    <a:lstStyle/>
                    <a:p>
                      <a:pPr algn="ctr" fontAlgn="b"/>
                      <a:r>
                        <a:rPr lang="en-IE" sz="1800" u="none" strike="noStrike" noProof="0" dirty="0" smtClean="0"/>
                        <a:t>Dual flush toilets</a:t>
                      </a:r>
                      <a:endParaRPr lang="en-IE" sz="1800" b="0" i="0" u="none" strike="noStrike" noProof="0" dirty="0">
                        <a:solidFill>
                          <a:srgbClr val="000000"/>
                        </a:solidFill>
                        <a:latin typeface="Calibri"/>
                      </a:endParaRPr>
                    </a:p>
                  </a:txBody>
                  <a:tcPr marL="9255" marR="9255" marT="9255" marB="0" anchor="b"/>
                </a:tc>
                <a:tc hMerge="1">
                  <a:txBody>
                    <a:bodyPr/>
                    <a:lstStyle/>
                    <a:p>
                      <a:endParaRPr lang="en-US"/>
                    </a:p>
                  </a:txBody>
                  <a:tcPr/>
                </a:tc>
                <a:tc hMerge="1">
                  <a:txBody>
                    <a:bodyPr/>
                    <a:lstStyle/>
                    <a:p>
                      <a:endParaRPr lang="en-US"/>
                    </a:p>
                  </a:txBody>
                  <a:tcPr/>
                </a:tc>
                <a:tc hMerge="1">
                  <a:txBody>
                    <a:bodyPr/>
                    <a:lstStyle/>
                    <a:p>
                      <a:endParaRPr lang="en-US"/>
                    </a:p>
                  </a:txBody>
                  <a:tcPr/>
                </a:tc>
              </a:tr>
              <a:tr h="343999">
                <a:tc>
                  <a:txBody>
                    <a:bodyPr/>
                    <a:lstStyle/>
                    <a:p>
                      <a:pPr algn="ctr" fontAlgn="b"/>
                      <a:r>
                        <a:rPr lang="en-IE" sz="1800" u="none" strike="noStrike" noProof="0" smtClean="0"/>
                        <a:t> </a:t>
                      </a:r>
                      <a:endParaRPr lang="en-IE" sz="1800" b="0" i="0" u="none" strike="noStrike" noProof="0">
                        <a:solidFill>
                          <a:srgbClr val="000000"/>
                        </a:solidFill>
                        <a:latin typeface="Calibri"/>
                      </a:endParaRPr>
                    </a:p>
                  </a:txBody>
                  <a:tcPr marL="9255" marR="9255" marT="9255" marB="0" anchor="b"/>
                </a:tc>
                <a:tc>
                  <a:txBody>
                    <a:bodyPr/>
                    <a:lstStyle/>
                    <a:p>
                      <a:pPr algn="l" fontAlgn="b"/>
                      <a:r>
                        <a:rPr lang="en-IE" sz="1800" u="none" strike="noStrike" noProof="0" dirty="0" smtClean="0"/>
                        <a:t>Volume of flush </a:t>
                      </a:r>
                      <a:endParaRPr lang="en-IE" sz="1800" b="0" i="0" u="none" strike="noStrike" noProof="0" dirty="0">
                        <a:solidFill>
                          <a:srgbClr val="000000"/>
                        </a:solidFill>
                        <a:latin typeface="Calibri"/>
                      </a:endParaRPr>
                    </a:p>
                  </a:txBody>
                  <a:tcPr marL="9255" marR="9255" marT="9255" marB="0" anchor="b"/>
                </a:tc>
                <a:tc>
                  <a:txBody>
                    <a:bodyPr/>
                    <a:lstStyle/>
                    <a:p>
                      <a:pPr algn="ctr" fontAlgn="b"/>
                      <a:r>
                        <a:rPr lang="en-IE" sz="1800" u="none" strike="noStrike" noProof="0" smtClean="0"/>
                        <a:t>No. of people per house</a:t>
                      </a:r>
                      <a:endParaRPr lang="en-IE" sz="1800" b="0" i="0" u="none" strike="noStrike" noProof="0">
                        <a:solidFill>
                          <a:srgbClr val="000000"/>
                        </a:solidFill>
                        <a:latin typeface="Calibri"/>
                      </a:endParaRPr>
                    </a:p>
                  </a:txBody>
                  <a:tcPr marL="9255" marR="9255" marT="9255" marB="0" anchor="b"/>
                </a:tc>
                <a:tc>
                  <a:txBody>
                    <a:bodyPr/>
                    <a:lstStyle/>
                    <a:p>
                      <a:pPr algn="ctr" fontAlgn="b"/>
                      <a:r>
                        <a:rPr lang="en-US" sz="1800" u="none" strike="noStrike" dirty="0"/>
                        <a:t>Ratio of flushes </a:t>
                      </a:r>
                      <a:endParaRPr lang="en-US" sz="1800" b="0" i="0" u="none" strike="noStrike" dirty="0">
                        <a:solidFill>
                          <a:srgbClr val="000000"/>
                        </a:solidFill>
                        <a:latin typeface="Calibri"/>
                      </a:endParaRPr>
                    </a:p>
                  </a:txBody>
                  <a:tcPr marL="9255" marR="9255" marT="9255" marB="0" anchor="b"/>
                </a:tc>
              </a:tr>
              <a:tr h="432829">
                <a:tc>
                  <a:txBody>
                    <a:bodyPr/>
                    <a:lstStyle/>
                    <a:p>
                      <a:pPr algn="ctr" fontAlgn="b"/>
                      <a:r>
                        <a:rPr lang="en-IE" sz="1800" u="none" strike="noStrike" noProof="0" smtClean="0"/>
                        <a:t>Volume of high flush (litres)</a:t>
                      </a:r>
                      <a:endParaRPr lang="en-IE" sz="1800" b="0" i="0" u="none" strike="noStrike" noProof="0">
                        <a:solidFill>
                          <a:srgbClr val="000000"/>
                        </a:solidFill>
                        <a:latin typeface="Calibri"/>
                      </a:endParaRPr>
                    </a:p>
                  </a:txBody>
                  <a:tcPr marL="9255" marR="9255" marT="9255" marB="0" anchor="b"/>
                </a:tc>
                <a:tc>
                  <a:txBody>
                    <a:bodyPr/>
                    <a:lstStyle/>
                    <a:p>
                      <a:pPr algn="ctr" fontAlgn="b"/>
                      <a:r>
                        <a:rPr lang="en-IE" sz="1800" u="none" strike="noStrike" noProof="0" dirty="0" smtClean="0"/>
                        <a:t>6</a:t>
                      </a:r>
                      <a:endParaRPr lang="en-IE" sz="1800" b="0" i="0" u="none" strike="noStrike" noProof="0" dirty="0">
                        <a:solidFill>
                          <a:srgbClr val="000000"/>
                        </a:solidFill>
                        <a:latin typeface="Calibri"/>
                      </a:endParaRPr>
                    </a:p>
                  </a:txBody>
                  <a:tcPr marL="9255" marR="9255" marT="9255" marB="0" anchor="b"/>
                </a:tc>
                <a:tc>
                  <a:txBody>
                    <a:bodyPr/>
                    <a:lstStyle/>
                    <a:p>
                      <a:pPr algn="ctr" fontAlgn="b"/>
                      <a:r>
                        <a:rPr lang="en-IE" sz="1800" u="none" strike="noStrike" noProof="0" smtClean="0"/>
                        <a:t>4</a:t>
                      </a:r>
                      <a:endParaRPr lang="en-IE" sz="1800" b="0" i="0" u="none" strike="noStrike" noProof="0">
                        <a:solidFill>
                          <a:srgbClr val="000000"/>
                        </a:solidFill>
                        <a:latin typeface="Calibri"/>
                      </a:endParaRPr>
                    </a:p>
                  </a:txBody>
                  <a:tcPr marL="9255" marR="9255" marT="9255" marB="0" anchor="b"/>
                </a:tc>
                <a:tc>
                  <a:txBody>
                    <a:bodyPr/>
                    <a:lstStyle/>
                    <a:p>
                      <a:pPr algn="ctr" fontAlgn="b"/>
                      <a:r>
                        <a:rPr lang="en-US" sz="1800" u="none" strike="noStrike" dirty="0"/>
                        <a:t>1</a:t>
                      </a:r>
                      <a:endParaRPr lang="en-US" sz="1800" b="0" i="0" u="none" strike="noStrike" dirty="0">
                        <a:solidFill>
                          <a:srgbClr val="000000"/>
                        </a:solidFill>
                        <a:latin typeface="Calibri"/>
                      </a:endParaRPr>
                    </a:p>
                  </a:txBody>
                  <a:tcPr marL="9255" marR="9255" marT="9255" marB="0" anchor="b"/>
                </a:tc>
              </a:tr>
              <a:tr h="432829">
                <a:tc>
                  <a:txBody>
                    <a:bodyPr/>
                    <a:lstStyle/>
                    <a:p>
                      <a:pPr algn="ctr" fontAlgn="b"/>
                      <a:r>
                        <a:rPr lang="en-IE" sz="1800" u="none" strike="noStrike" noProof="0" smtClean="0"/>
                        <a:t>Volume of low flush (litres)</a:t>
                      </a:r>
                      <a:endParaRPr lang="en-IE" sz="1800" b="0" i="0" u="none" strike="noStrike" noProof="0">
                        <a:solidFill>
                          <a:srgbClr val="000000"/>
                        </a:solidFill>
                        <a:latin typeface="Calibri"/>
                      </a:endParaRPr>
                    </a:p>
                  </a:txBody>
                  <a:tcPr marL="9255" marR="9255" marT="9255" marB="0" anchor="b"/>
                </a:tc>
                <a:tc>
                  <a:txBody>
                    <a:bodyPr/>
                    <a:lstStyle/>
                    <a:p>
                      <a:pPr algn="ctr" fontAlgn="b"/>
                      <a:r>
                        <a:rPr lang="en-IE" sz="1800" u="none" strike="noStrike" noProof="0" dirty="0" smtClean="0"/>
                        <a:t>4</a:t>
                      </a:r>
                      <a:endParaRPr lang="en-IE" sz="1800" b="0" i="0" u="none" strike="noStrike" noProof="0" dirty="0">
                        <a:solidFill>
                          <a:srgbClr val="000000"/>
                        </a:solidFill>
                        <a:latin typeface="Calibri"/>
                      </a:endParaRPr>
                    </a:p>
                  </a:txBody>
                  <a:tcPr marL="9255" marR="9255" marT="9255" marB="0" anchor="b"/>
                </a:tc>
                <a:tc>
                  <a:txBody>
                    <a:bodyPr/>
                    <a:lstStyle/>
                    <a:p>
                      <a:pPr algn="ctr" fontAlgn="b"/>
                      <a:r>
                        <a:rPr lang="en-IE" sz="1800" u="none" strike="noStrike" noProof="0" dirty="0" smtClean="0"/>
                        <a:t>4</a:t>
                      </a:r>
                      <a:endParaRPr lang="en-IE" sz="1800" b="0" i="0" u="none" strike="noStrike" noProof="0" dirty="0">
                        <a:solidFill>
                          <a:srgbClr val="000000"/>
                        </a:solidFill>
                        <a:latin typeface="Calibri"/>
                      </a:endParaRPr>
                    </a:p>
                  </a:txBody>
                  <a:tcPr marL="9255" marR="9255" marT="9255" marB="0" anchor="b"/>
                </a:tc>
                <a:tc>
                  <a:txBody>
                    <a:bodyPr/>
                    <a:lstStyle/>
                    <a:p>
                      <a:pPr algn="ctr" fontAlgn="b"/>
                      <a:r>
                        <a:rPr lang="en-US" sz="1800" u="none" strike="noStrike"/>
                        <a:t>4</a:t>
                      </a:r>
                      <a:endParaRPr lang="en-US" sz="1800" b="0" i="0" u="none" strike="noStrike">
                        <a:solidFill>
                          <a:srgbClr val="000000"/>
                        </a:solidFill>
                        <a:latin typeface="Calibri"/>
                      </a:endParaRPr>
                    </a:p>
                  </a:txBody>
                  <a:tcPr marL="9255" marR="9255" marT="9255" marB="0" anchor="b"/>
                </a:tc>
              </a:tr>
              <a:tr h="220005">
                <a:tc gridSpan="3">
                  <a:txBody>
                    <a:bodyPr/>
                    <a:lstStyle/>
                    <a:p>
                      <a:pPr algn="ctr" fontAlgn="b"/>
                      <a:r>
                        <a:rPr lang="en-IE" sz="1800" u="none" strike="noStrike" noProof="0" dirty="0" smtClean="0"/>
                        <a:t>Daily water usage per household using single flush system (litres)</a:t>
                      </a:r>
                      <a:endParaRPr lang="en-IE" sz="1800" b="0" i="0" u="none" strike="noStrike" noProof="0" dirty="0">
                        <a:solidFill>
                          <a:srgbClr val="000000"/>
                        </a:solidFill>
                        <a:latin typeface="Calibri"/>
                      </a:endParaRPr>
                    </a:p>
                  </a:txBody>
                  <a:tcPr marL="9255" marR="9255" marT="9255" marB="0" anchor="b"/>
                </a:tc>
                <a:tc hMerge="1">
                  <a:txBody>
                    <a:bodyPr/>
                    <a:lstStyle/>
                    <a:p>
                      <a:endParaRPr lang="en-US"/>
                    </a:p>
                  </a:txBody>
                  <a:tcPr/>
                </a:tc>
                <a:tc hMerge="1">
                  <a:txBody>
                    <a:bodyPr/>
                    <a:lstStyle/>
                    <a:p>
                      <a:endParaRPr lang="en-US"/>
                    </a:p>
                  </a:txBody>
                  <a:tcPr/>
                </a:tc>
                <a:tc>
                  <a:txBody>
                    <a:bodyPr/>
                    <a:lstStyle/>
                    <a:p>
                      <a:pPr algn="ctr" fontAlgn="b"/>
                      <a:r>
                        <a:rPr lang="en-US" sz="1800" u="none" strike="noStrike" dirty="0"/>
                        <a:t>88</a:t>
                      </a:r>
                      <a:endParaRPr lang="en-US" sz="1800" b="0" i="0" u="none" strike="noStrike" dirty="0">
                        <a:solidFill>
                          <a:srgbClr val="000000"/>
                        </a:solidFill>
                        <a:latin typeface="Calibri"/>
                      </a:endParaRPr>
                    </a:p>
                  </a:txBody>
                  <a:tcPr marL="9255" marR="9255" marT="9255" marB="0" anchor="b"/>
                </a:tc>
              </a:tr>
            </a:tbl>
          </a:graphicData>
        </a:graphic>
      </p:graphicFrame>
      <p:sp>
        <p:nvSpPr>
          <p:cNvPr id="8" name="Oval 7"/>
          <p:cNvSpPr/>
          <p:nvPr/>
        </p:nvSpPr>
        <p:spPr>
          <a:xfrm>
            <a:off x="5580112" y="3573016"/>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7596336" y="6381328"/>
            <a:ext cx="864096"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ransition advTm="1945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692696"/>
            <a:ext cx="7637334" cy="785794"/>
          </a:xfrm>
        </p:spPr>
        <p:txBody>
          <a:bodyPr>
            <a:normAutofit fontScale="90000"/>
          </a:bodyPr>
          <a:lstStyle/>
          <a:p>
            <a:pPr algn="l"/>
            <a:r>
              <a:rPr lang="en-IE" dirty="0" smtClean="0"/>
              <a:t>Case Study 2</a:t>
            </a:r>
            <a:endParaRPr lang="en-US" dirty="0"/>
          </a:p>
        </p:txBody>
      </p:sp>
      <p:sp>
        <p:nvSpPr>
          <p:cNvPr id="5" name="Subtitle 4"/>
          <p:cNvSpPr>
            <a:spLocks noGrp="1"/>
          </p:cNvSpPr>
          <p:nvPr>
            <p:ph type="subTitle" idx="1"/>
          </p:nvPr>
        </p:nvSpPr>
        <p:spPr>
          <a:xfrm>
            <a:off x="539552" y="1484784"/>
            <a:ext cx="7568944" cy="485816"/>
          </a:xfrm>
        </p:spPr>
        <p:txBody>
          <a:bodyPr>
            <a:normAutofit/>
          </a:bodyPr>
          <a:lstStyle/>
          <a:p>
            <a:pPr algn="l"/>
            <a:r>
              <a:rPr lang="en-IE" sz="2000" dirty="0" smtClean="0"/>
              <a:t>Water savings for treatment of water to a potable standard</a:t>
            </a:r>
            <a:endParaRPr lang="en-US" sz="2000" dirty="0"/>
          </a:p>
        </p:txBody>
      </p:sp>
      <p:graphicFrame>
        <p:nvGraphicFramePr>
          <p:cNvPr id="10" name="Table 9"/>
          <p:cNvGraphicFramePr>
            <a:graphicFrameLocks noGrp="1"/>
          </p:cNvGraphicFramePr>
          <p:nvPr/>
        </p:nvGraphicFramePr>
        <p:xfrm>
          <a:off x="467544" y="2060848"/>
          <a:ext cx="8136905" cy="4119335"/>
        </p:xfrm>
        <a:graphic>
          <a:graphicData uri="http://schemas.openxmlformats.org/drawingml/2006/table">
            <a:tbl>
              <a:tblPr firstRow="1" bandRow="1">
                <a:tableStyleId>{00A15C55-8517-42AA-B614-E9B94910E393}</a:tableStyleId>
              </a:tblPr>
              <a:tblGrid>
                <a:gridCol w="4314889"/>
                <a:gridCol w="940942"/>
                <a:gridCol w="967825"/>
                <a:gridCol w="981268"/>
                <a:gridCol w="931981"/>
              </a:tblGrid>
              <a:tr h="383551">
                <a:tc gridSpan="5">
                  <a:txBody>
                    <a:bodyPr/>
                    <a:lstStyle/>
                    <a:p>
                      <a:pPr algn="ctr" fontAlgn="ctr"/>
                      <a:r>
                        <a:rPr lang="en-IE" sz="1600" u="none" strike="noStrike" dirty="0"/>
                        <a:t>Water savings</a:t>
                      </a:r>
                      <a:endParaRPr lang="en-IE" sz="1600" b="0" i="0" u="none" strike="noStrike" dirty="0">
                        <a:solidFill>
                          <a:srgbClr val="000000"/>
                        </a:solidFill>
                        <a:latin typeface="Calibri"/>
                      </a:endParaRPr>
                    </a:p>
                  </a:txBody>
                  <a:tcPr marL="9525" marR="9525" marT="9525"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383551">
                <a:tc>
                  <a:txBody>
                    <a:bodyPr/>
                    <a:lstStyle/>
                    <a:p>
                      <a:pPr algn="ctr" fontAlgn="ctr"/>
                      <a:r>
                        <a:rPr lang="en-IE" sz="1600" u="none" strike="noStrike"/>
                        <a:t>Type of cistern</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9 litres</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7.5 litres</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6 litres</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6/4 litres</a:t>
                      </a:r>
                      <a:endParaRPr lang="en-IE" sz="1600" b="0" i="0" u="none" strike="noStrike">
                        <a:solidFill>
                          <a:srgbClr val="000000"/>
                        </a:solidFill>
                        <a:latin typeface="Calibri"/>
                      </a:endParaRPr>
                    </a:p>
                  </a:txBody>
                  <a:tcPr marL="9525" marR="9525" marT="9525" marB="0" anchor="ctr"/>
                </a:tc>
              </a:tr>
              <a:tr h="383551">
                <a:tc>
                  <a:txBody>
                    <a:bodyPr/>
                    <a:lstStyle/>
                    <a:p>
                      <a:pPr algn="ctr" fontAlgn="ctr"/>
                      <a:r>
                        <a:rPr lang="en-IE" sz="1600" u="none" strike="noStrike"/>
                        <a:t>Daily water usage per household (litres)</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180</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150</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120</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88</a:t>
                      </a:r>
                      <a:endParaRPr lang="en-IE" sz="1600" b="0" i="0" u="none" strike="noStrike">
                        <a:solidFill>
                          <a:srgbClr val="000000"/>
                        </a:solidFill>
                        <a:latin typeface="Calibri"/>
                      </a:endParaRPr>
                    </a:p>
                  </a:txBody>
                  <a:tcPr marL="9525" marR="9525" marT="9525" marB="0" anchor="ctr"/>
                </a:tc>
              </a:tr>
              <a:tr h="383551">
                <a:tc gridSpan="5">
                  <a:txBody>
                    <a:bodyPr/>
                    <a:lstStyle/>
                    <a:p>
                      <a:pPr algn="ctr" fontAlgn="ctr"/>
                      <a:r>
                        <a:rPr lang="en-IE" sz="1600" u="none" strike="noStrike"/>
                        <a:t> </a:t>
                      </a:r>
                      <a:endParaRPr lang="en-IE" sz="1600" b="0" i="0" u="none" strike="noStrike">
                        <a:solidFill>
                          <a:srgbClr val="000000"/>
                        </a:solidFill>
                        <a:latin typeface="Calibri"/>
                      </a:endParaRPr>
                    </a:p>
                  </a:txBody>
                  <a:tcPr marL="9525" marR="9525" marT="9525" marB="0" anchor="ct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356701">
                <a:tc rowSpan="2">
                  <a:txBody>
                    <a:bodyPr/>
                    <a:lstStyle/>
                    <a:p>
                      <a:pPr algn="ctr" fontAlgn="ctr"/>
                      <a:r>
                        <a:rPr lang="en-IE" sz="1600" u="none" strike="noStrike"/>
                        <a:t>Annual water usage (litres)</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365 x 180</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365 x 150</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365 x 120</a:t>
                      </a:r>
                      <a:endParaRPr lang="en-IE" sz="1600" b="0" i="0" u="none" strike="noStrike">
                        <a:solidFill>
                          <a:srgbClr val="000000"/>
                        </a:solidFill>
                        <a:latin typeface="Calibri"/>
                      </a:endParaRPr>
                    </a:p>
                  </a:txBody>
                  <a:tcPr marL="9525" marR="9525" marT="9525" marB="0" anchor="ctr"/>
                </a:tc>
                <a:tc>
                  <a:txBody>
                    <a:bodyPr/>
                    <a:lstStyle/>
                    <a:p>
                      <a:pPr algn="ctr" fontAlgn="ctr"/>
                      <a:r>
                        <a:rPr lang="en-IE" sz="1600" u="none" strike="noStrike"/>
                        <a:t>365 x 88</a:t>
                      </a:r>
                      <a:endParaRPr lang="en-IE" sz="1600" b="0" i="0" u="none" strike="noStrike">
                        <a:solidFill>
                          <a:srgbClr val="000000"/>
                        </a:solidFill>
                        <a:latin typeface="Calibri"/>
                      </a:endParaRPr>
                    </a:p>
                  </a:txBody>
                  <a:tcPr marL="9525" marR="9525" marT="9525" marB="0" anchor="ctr"/>
                </a:tc>
              </a:tr>
              <a:tr h="383551">
                <a:tc vMerge="1">
                  <a:txBody>
                    <a:bodyPr/>
                    <a:lstStyle/>
                    <a:p>
                      <a:endParaRPr lang="en-IE"/>
                    </a:p>
                  </a:txBody>
                  <a:tcPr/>
                </a:tc>
                <a:tc>
                  <a:txBody>
                    <a:bodyPr/>
                    <a:lstStyle/>
                    <a:p>
                      <a:pPr algn="ctr" fontAlgn="ctr"/>
                      <a:r>
                        <a:rPr lang="en-IE" sz="1600" u="none" strike="noStrike" dirty="0" smtClean="0"/>
                        <a:t>65,700</a:t>
                      </a:r>
                      <a:endParaRPr lang="en-IE" sz="1600" b="0" i="0" u="none" strike="noStrike" dirty="0">
                        <a:solidFill>
                          <a:srgbClr val="000000"/>
                        </a:solidFill>
                        <a:latin typeface="Calibri"/>
                      </a:endParaRPr>
                    </a:p>
                  </a:txBody>
                  <a:tcPr marL="9525" marR="9525" marT="9525" marB="0" anchor="ctr"/>
                </a:tc>
                <a:tc>
                  <a:txBody>
                    <a:bodyPr/>
                    <a:lstStyle/>
                    <a:p>
                      <a:pPr algn="ctr" fontAlgn="ctr"/>
                      <a:r>
                        <a:rPr lang="en-IE" sz="1600" u="none" strike="noStrike" dirty="0" smtClean="0"/>
                        <a:t>54,750</a:t>
                      </a:r>
                      <a:endParaRPr lang="en-IE" sz="1600" b="0" i="0" u="none" strike="noStrike" dirty="0">
                        <a:solidFill>
                          <a:srgbClr val="000000"/>
                        </a:solidFill>
                        <a:latin typeface="Calibri"/>
                      </a:endParaRPr>
                    </a:p>
                  </a:txBody>
                  <a:tcPr marL="9525" marR="9525" marT="9525" marB="0" anchor="ctr"/>
                </a:tc>
                <a:tc>
                  <a:txBody>
                    <a:bodyPr/>
                    <a:lstStyle/>
                    <a:p>
                      <a:pPr algn="ctr" fontAlgn="ctr"/>
                      <a:r>
                        <a:rPr lang="en-IE" sz="1600" u="none" strike="noStrike" dirty="0" smtClean="0"/>
                        <a:t>43,800</a:t>
                      </a:r>
                      <a:endParaRPr lang="en-IE" sz="1600" b="0" i="0" u="none" strike="noStrike" dirty="0">
                        <a:solidFill>
                          <a:srgbClr val="000000"/>
                        </a:solidFill>
                        <a:latin typeface="Calibri"/>
                      </a:endParaRPr>
                    </a:p>
                  </a:txBody>
                  <a:tcPr marL="9525" marR="9525" marT="9525" marB="0" anchor="ctr"/>
                </a:tc>
                <a:tc>
                  <a:txBody>
                    <a:bodyPr/>
                    <a:lstStyle/>
                    <a:p>
                      <a:pPr algn="ctr" fontAlgn="ctr"/>
                      <a:r>
                        <a:rPr lang="en-IE" sz="1600" u="none" strike="noStrike" dirty="0" smtClean="0"/>
                        <a:t>32,120</a:t>
                      </a:r>
                      <a:endParaRPr lang="en-IE" sz="1600" b="0" i="0" u="none" strike="noStrike" dirty="0">
                        <a:solidFill>
                          <a:srgbClr val="000000"/>
                        </a:solidFill>
                        <a:latin typeface="Calibri"/>
                      </a:endParaRPr>
                    </a:p>
                  </a:txBody>
                  <a:tcPr marL="9525" marR="9525" marT="9525" marB="0" anchor="ctr"/>
                </a:tc>
              </a:tr>
              <a:tr h="383551">
                <a:tc gridSpan="5">
                  <a:txBody>
                    <a:bodyPr/>
                    <a:lstStyle/>
                    <a:p>
                      <a:pPr algn="ctr" fontAlgn="b"/>
                      <a:r>
                        <a:rPr lang="en-IE" sz="1600" u="none" strike="noStrike" dirty="0"/>
                        <a:t> </a:t>
                      </a:r>
                      <a:endParaRPr lang="en-IE" sz="1600" b="0" i="0" u="none" strike="noStrike" dirty="0">
                        <a:solidFill>
                          <a:srgbClr val="000000"/>
                        </a:solidFill>
                        <a:latin typeface="Calibri"/>
                      </a:endParaRPr>
                    </a:p>
                  </a:txBody>
                  <a:tcPr marL="9525" marR="9525" marT="9525"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r>
              <a:tr h="383551">
                <a:tc>
                  <a:txBody>
                    <a:bodyPr/>
                    <a:lstStyle/>
                    <a:p>
                      <a:pPr algn="ctr" fontAlgn="b"/>
                      <a:r>
                        <a:rPr lang="en-IE" sz="1600" u="none" strike="noStrike"/>
                        <a:t>Cost of treatment of water  per (€/m³ )</a:t>
                      </a:r>
                      <a:endParaRPr lang="en-IE" sz="1600" b="0" i="0" u="none" strike="noStrike">
                        <a:solidFill>
                          <a:srgbClr val="000000"/>
                        </a:solidFill>
                        <a:latin typeface="Calibri"/>
                      </a:endParaRPr>
                    </a:p>
                  </a:txBody>
                  <a:tcPr marL="9525" marR="9525" marT="9525" marB="0" anchor="b"/>
                </a:tc>
                <a:tc gridSpan="4">
                  <a:txBody>
                    <a:bodyPr/>
                    <a:lstStyle/>
                    <a:p>
                      <a:pPr algn="ctr" fontAlgn="b"/>
                      <a:r>
                        <a:rPr lang="en-IE" sz="1600" u="none" strike="noStrike" dirty="0"/>
                        <a:t>0.34</a:t>
                      </a:r>
                      <a:endParaRPr lang="en-IE" sz="1600" b="0" i="0" u="none" strike="noStrike" dirty="0">
                        <a:solidFill>
                          <a:srgbClr val="000000"/>
                        </a:solidFill>
                        <a:latin typeface="Calibri"/>
                      </a:endParaRPr>
                    </a:p>
                  </a:txBody>
                  <a:tcPr marL="9525" marR="9525" marT="9525" marB="0" anchor="b"/>
                </a:tc>
                <a:tc hMerge="1">
                  <a:txBody>
                    <a:bodyPr/>
                    <a:lstStyle/>
                    <a:p>
                      <a:endParaRPr lang="en-IE"/>
                    </a:p>
                  </a:txBody>
                  <a:tcPr/>
                </a:tc>
                <a:tc hMerge="1">
                  <a:txBody>
                    <a:bodyPr/>
                    <a:lstStyle/>
                    <a:p>
                      <a:endParaRPr lang="en-IE"/>
                    </a:p>
                  </a:txBody>
                  <a:tcPr/>
                </a:tc>
                <a:tc hMerge="1">
                  <a:txBody>
                    <a:bodyPr/>
                    <a:lstStyle/>
                    <a:p>
                      <a:endParaRPr lang="en-IE"/>
                    </a:p>
                  </a:txBody>
                  <a:tcPr/>
                </a:tc>
              </a:tr>
              <a:tr h="383551">
                <a:tc>
                  <a:txBody>
                    <a:bodyPr/>
                    <a:lstStyle/>
                    <a:p>
                      <a:pPr algn="ctr" fontAlgn="b"/>
                      <a:r>
                        <a:rPr lang="en-IE" sz="1600" u="none" strike="noStrike"/>
                        <a:t>Annual cost of water  per household (€)</a:t>
                      </a:r>
                      <a:endParaRPr lang="en-IE" sz="1600" b="0" i="0" u="none" strike="noStrike">
                        <a:solidFill>
                          <a:srgbClr val="000000"/>
                        </a:solidFill>
                        <a:latin typeface="Calibri"/>
                      </a:endParaRPr>
                    </a:p>
                  </a:txBody>
                  <a:tcPr marL="9525" marR="9525" marT="9525" marB="0" anchor="b"/>
                </a:tc>
                <a:tc>
                  <a:txBody>
                    <a:bodyPr/>
                    <a:lstStyle/>
                    <a:p>
                      <a:pPr algn="r" fontAlgn="b"/>
                      <a:r>
                        <a:rPr lang="en-IE" sz="1600" u="none" strike="noStrike"/>
                        <a:t>22.35</a:t>
                      </a:r>
                      <a:endParaRPr lang="en-IE" sz="1600" b="0" i="0" u="none" strike="noStrike">
                        <a:solidFill>
                          <a:srgbClr val="000000"/>
                        </a:solidFill>
                        <a:latin typeface="Calibri"/>
                      </a:endParaRPr>
                    </a:p>
                  </a:txBody>
                  <a:tcPr marL="9525" marR="9525" marT="9525" marB="0" anchor="b"/>
                </a:tc>
                <a:tc>
                  <a:txBody>
                    <a:bodyPr/>
                    <a:lstStyle/>
                    <a:p>
                      <a:pPr algn="r" fontAlgn="b"/>
                      <a:r>
                        <a:rPr lang="en-IE" sz="1600" u="none" strike="noStrike" dirty="0" smtClean="0"/>
                        <a:t>18.62</a:t>
                      </a:r>
                      <a:endParaRPr lang="en-IE" sz="1600" b="0" i="0" u="none" strike="noStrike" dirty="0">
                        <a:solidFill>
                          <a:srgbClr val="000000"/>
                        </a:solidFill>
                        <a:latin typeface="Calibri"/>
                      </a:endParaRPr>
                    </a:p>
                  </a:txBody>
                  <a:tcPr marL="9525" marR="9525" marT="9525" marB="0" anchor="b"/>
                </a:tc>
                <a:tc>
                  <a:txBody>
                    <a:bodyPr/>
                    <a:lstStyle/>
                    <a:p>
                      <a:pPr algn="r" fontAlgn="b"/>
                      <a:r>
                        <a:rPr lang="en-IE" sz="1600" u="none" strike="noStrike" dirty="0"/>
                        <a:t>14.89</a:t>
                      </a:r>
                      <a:endParaRPr lang="en-IE" sz="1600" b="0" i="0" u="none" strike="noStrike" dirty="0">
                        <a:solidFill>
                          <a:srgbClr val="000000"/>
                        </a:solidFill>
                        <a:latin typeface="Calibri"/>
                      </a:endParaRPr>
                    </a:p>
                  </a:txBody>
                  <a:tcPr marL="9525" marR="9525" marT="9525" marB="0" anchor="b"/>
                </a:tc>
                <a:tc>
                  <a:txBody>
                    <a:bodyPr/>
                    <a:lstStyle/>
                    <a:p>
                      <a:pPr algn="r" fontAlgn="b"/>
                      <a:r>
                        <a:rPr lang="en-IE" sz="1600" u="none" strike="noStrike"/>
                        <a:t>10.92</a:t>
                      </a:r>
                      <a:endParaRPr lang="en-IE" sz="1600" b="0" i="0" u="none" strike="noStrike">
                        <a:solidFill>
                          <a:srgbClr val="000000"/>
                        </a:solidFill>
                        <a:latin typeface="Calibri"/>
                      </a:endParaRPr>
                    </a:p>
                  </a:txBody>
                  <a:tcPr marL="9525" marR="9525" marT="9525" marB="0" anchor="b"/>
                </a:tc>
              </a:tr>
              <a:tr h="694226">
                <a:tc>
                  <a:txBody>
                    <a:bodyPr/>
                    <a:lstStyle/>
                    <a:p>
                      <a:pPr algn="ctr" fontAlgn="t"/>
                      <a:r>
                        <a:rPr lang="en-IE" sz="1600" u="none" strike="noStrike" dirty="0" smtClean="0"/>
                        <a:t>Annual cost of treatment of </a:t>
                      </a:r>
                      <a:r>
                        <a:rPr lang="en-IE" sz="1600" u="none" strike="noStrike" dirty="0"/>
                        <a:t>water </a:t>
                      </a:r>
                      <a:r>
                        <a:rPr lang="en-IE" sz="1600" u="none" strike="noStrike" dirty="0" smtClean="0"/>
                        <a:t>for </a:t>
                      </a:r>
                      <a:r>
                        <a:rPr lang="en-IE" sz="1600" u="none" strike="noStrike" dirty="0"/>
                        <a:t>all </a:t>
                      </a:r>
                      <a:r>
                        <a:rPr lang="en-IE" sz="1600" u="none" strike="noStrike" dirty="0" smtClean="0"/>
                        <a:t>4 </a:t>
                      </a:r>
                      <a:r>
                        <a:rPr lang="en-IE" sz="1600" u="none" strike="noStrike" dirty="0"/>
                        <a:t>bed </a:t>
                      </a:r>
                      <a:r>
                        <a:rPr lang="en-IE" sz="1600" u="none" strike="noStrike" dirty="0" smtClean="0"/>
                        <a:t>private homes </a:t>
                      </a:r>
                      <a:r>
                        <a:rPr lang="en-IE" sz="1600" u="none" strike="noStrike" dirty="0"/>
                        <a:t>in Ireland (243,303</a:t>
                      </a:r>
                      <a:r>
                        <a:rPr lang="en-IE" sz="1600" u="none" strike="noStrike" dirty="0" smtClean="0"/>
                        <a:t>) (€)</a:t>
                      </a:r>
                      <a:endParaRPr lang="en-IE" sz="1600" b="0" i="0" u="none" strike="noStrike" dirty="0">
                        <a:solidFill>
                          <a:srgbClr val="000000"/>
                        </a:solidFill>
                        <a:latin typeface="Calibri"/>
                      </a:endParaRPr>
                    </a:p>
                  </a:txBody>
                  <a:tcPr marL="9525" marR="9525" marT="9525" marB="0"/>
                </a:tc>
                <a:tc>
                  <a:txBody>
                    <a:bodyPr/>
                    <a:lstStyle/>
                    <a:p>
                      <a:pPr algn="ctr" fontAlgn="b"/>
                      <a:r>
                        <a:rPr lang="en-IE" sz="1600" u="none" strike="noStrike" dirty="0"/>
                        <a:t>5,437,822</a:t>
                      </a:r>
                      <a:endParaRPr lang="en-IE" sz="1600" b="0" i="0" u="none" strike="noStrike" dirty="0">
                        <a:solidFill>
                          <a:srgbClr val="000000"/>
                        </a:solidFill>
                        <a:latin typeface="Calibri"/>
                      </a:endParaRPr>
                    </a:p>
                  </a:txBody>
                  <a:tcPr marL="9525" marR="9525" marT="9525" marB="0" anchor="b"/>
                </a:tc>
                <a:tc>
                  <a:txBody>
                    <a:bodyPr/>
                    <a:lstStyle/>
                    <a:p>
                      <a:pPr algn="ctr" fontAlgn="b"/>
                      <a:r>
                        <a:rPr lang="en-IE" sz="1600" u="none" strike="noStrike"/>
                        <a:t>4,529,085</a:t>
                      </a:r>
                      <a:endParaRPr lang="en-IE" sz="1600" b="0" i="0" u="none" strike="noStrike">
                        <a:solidFill>
                          <a:srgbClr val="000000"/>
                        </a:solidFill>
                        <a:latin typeface="Calibri"/>
                      </a:endParaRPr>
                    </a:p>
                  </a:txBody>
                  <a:tcPr marL="9525" marR="9525" marT="9525" marB="0" anchor="b"/>
                </a:tc>
                <a:tc>
                  <a:txBody>
                    <a:bodyPr/>
                    <a:lstStyle/>
                    <a:p>
                      <a:pPr algn="ctr" fontAlgn="b"/>
                      <a:r>
                        <a:rPr lang="en-IE" sz="1600" u="none" strike="noStrike" dirty="0"/>
                        <a:t>3,623,268</a:t>
                      </a:r>
                      <a:endParaRPr lang="en-IE" sz="1600" b="0" i="0" u="none" strike="noStrike" dirty="0">
                        <a:solidFill>
                          <a:srgbClr val="000000"/>
                        </a:solidFill>
                        <a:latin typeface="Calibri"/>
                      </a:endParaRPr>
                    </a:p>
                  </a:txBody>
                  <a:tcPr marL="9525" marR="9525" marT="9525" marB="0" anchor="b"/>
                </a:tc>
                <a:tc>
                  <a:txBody>
                    <a:bodyPr/>
                    <a:lstStyle/>
                    <a:p>
                      <a:pPr algn="ctr" fontAlgn="b"/>
                      <a:r>
                        <a:rPr lang="en-IE" sz="1600" u="none" strike="noStrike" dirty="0"/>
                        <a:t>2,657,063</a:t>
                      </a:r>
                      <a:endParaRPr lang="en-IE" sz="1600" b="0" i="0" u="none" strike="noStrike" dirty="0">
                        <a:solidFill>
                          <a:srgbClr val="000000"/>
                        </a:solidFill>
                        <a:latin typeface="Calibri"/>
                      </a:endParaRPr>
                    </a:p>
                  </a:txBody>
                  <a:tcPr marL="9525" marR="9525" marT="9525" marB="0" anchor="b"/>
                </a:tc>
              </a:tr>
            </a:tbl>
          </a:graphicData>
        </a:graphic>
      </p:graphicFrame>
    </p:spTree>
  </p:cSld>
  <p:clrMapOvr>
    <a:masterClrMapping/>
  </p:clrMapOvr>
  <p:transition advTm="66581"/>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357166"/>
            <a:ext cx="7851648" cy="1214446"/>
          </a:xfrm>
        </p:spPr>
        <p:txBody>
          <a:bodyPr>
            <a:normAutofit/>
          </a:bodyPr>
          <a:lstStyle/>
          <a:p>
            <a:pPr algn="l"/>
            <a:r>
              <a:rPr lang="en-IE" sz="5400" dirty="0" smtClean="0">
                <a:solidFill>
                  <a:schemeClr val="accent3">
                    <a:lumMod val="60000"/>
                    <a:lumOff val="40000"/>
                  </a:schemeClr>
                </a:solidFill>
              </a:rPr>
              <a:t>Conclusions</a:t>
            </a:r>
            <a:endParaRPr lang="en-US" sz="5400" dirty="0">
              <a:solidFill>
                <a:schemeClr val="accent3">
                  <a:lumMod val="60000"/>
                  <a:lumOff val="40000"/>
                </a:schemeClr>
              </a:solidFill>
            </a:endParaRPr>
          </a:p>
        </p:txBody>
      </p:sp>
      <p:sp>
        <p:nvSpPr>
          <p:cNvPr id="5" name="Subtitle 4"/>
          <p:cNvSpPr>
            <a:spLocks noGrp="1"/>
          </p:cNvSpPr>
          <p:nvPr>
            <p:ph type="subTitle" idx="1"/>
          </p:nvPr>
        </p:nvSpPr>
        <p:spPr>
          <a:xfrm>
            <a:off x="500034" y="1643050"/>
            <a:ext cx="7854696" cy="4857784"/>
          </a:xfrm>
        </p:spPr>
        <p:txBody>
          <a:bodyPr>
            <a:normAutofit lnSpcReduction="10000"/>
          </a:bodyPr>
          <a:lstStyle/>
          <a:p>
            <a:pPr algn="l">
              <a:buFont typeface="Wingdings" pitchFamily="2" charset="2"/>
              <a:buChar char="Ø"/>
            </a:pPr>
            <a:endParaRPr lang="en-IE" dirty="0" smtClean="0"/>
          </a:p>
          <a:p>
            <a:pPr algn="l">
              <a:buFont typeface="Wingdings" pitchFamily="2" charset="2"/>
              <a:buChar char="Ø"/>
            </a:pPr>
            <a:r>
              <a:rPr lang="en-IE" sz="2400" dirty="0" smtClean="0"/>
              <a:t>Water suppliers have financially the most to gain from domestic rainwater harvesting</a:t>
            </a:r>
          </a:p>
          <a:p>
            <a:pPr algn="l"/>
            <a:endParaRPr lang="en-IE" sz="2400" dirty="0" smtClean="0"/>
          </a:p>
          <a:p>
            <a:pPr algn="l">
              <a:buFont typeface="Wingdings" pitchFamily="2" charset="2"/>
              <a:buChar char="Ø"/>
            </a:pPr>
            <a:r>
              <a:rPr lang="en-IE" sz="2400" dirty="0" smtClean="0"/>
              <a:t>Rainwater systems are not a viable economic option for the homeowner due to the relatively poor pay back period</a:t>
            </a:r>
          </a:p>
          <a:p>
            <a:pPr algn="l"/>
            <a:endParaRPr lang="en-IE" sz="2400" dirty="0" smtClean="0"/>
          </a:p>
          <a:p>
            <a:pPr algn="l">
              <a:buFont typeface="Wingdings" pitchFamily="2" charset="2"/>
              <a:buChar char="Ø"/>
            </a:pPr>
            <a:r>
              <a:rPr lang="en-IE" sz="2400" dirty="0" smtClean="0"/>
              <a:t>For rainwater harvesting systems to become a viable economic option for householders, there will need to be generous aid in the forms of grants or other schemes from the government to promote the installation of rainwater harvesting systems in Ireland</a:t>
            </a:r>
          </a:p>
          <a:p>
            <a:endParaRPr lang="en-US" dirty="0"/>
          </a:p>
        </p:txBody>
      </p:sp>
    </p:spTree>
  </p:cSld>
  <p:clrMapOvr>
    <a:masterClrMapping/>
  </p:clrMapOvr>
  <p:transition advTm="2800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IE" dirty="0" smtClean="0">
                <a:solidFill>
                  <a:schemeClr val="accent3">
                    <a:lumMod val="60000"/>
                    <a:lumOff val="40000"/>
                  </a:schemeClr>
                </a:solidFill>
              </a:rPr>
              <a:t>Thank you</a:t>
            </a:r>
            <a:endParaRPr lang="en-US" dirty="0">
              <a:solidFill>
                <a:schemeClr val="accent3">
                  <a:lumMod val="60000"/>
                  <a:lumOff val="40000"/>
                </a:schemeClr>
              </a:solidFill>
            </a:endParaRPr>
          </a:p>
        </p:txBody>
      </p:sp>
      <p:sp>
        <p:nvSpPr>
          <p:cNvPr id="5" name="Subtitle 4"/>
          <p:cNvSpPr>
            <a:spLocks noGrp="1"/>
          </p:cNvSpPr>
          <p:nvPr>
            <p:ph type="subTitle" idx="1"/>
          </p:nvPr>
        </p:nvSpPr>
        <p:spPr/>
        <p:txBody>
          <a:bodyPr/>
          <a:lstStyle/>
          <a:p>
            <a:endParaRPr lang="en-US" dirty="0"/>
          </a:p>
        </p:txBody>
      </p:sp>
    </p:spTree>
  </p:cSld>
  <p:clrMapOvr>
    <a:masterClrMapping/>
  </p:clrMapOvr>
  <p:transition advTm="360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9552" y="548680"/>
            <a:ext cx="8064896" cy="1080120"/>
          </a:xfrm>
        </p:spPr>
        <p:txBody>
          <a:bodyPr>
            <a:normAutofit/>
          </a:bodyPr>
          <a:lstStyle/>
          <a:p>
            <a:pPr algn="ctr"/>
            <a:r>
              <a:rPr lang="en-IE" sz="4800" dirty="0" smtClean="0">
                <a:solidFill>
                  <a:schemeClr val="accent3">
                    <a:lumMod val="60000"/>
                    <a:lumOff val="40000"/>
                  </a:schemeClr>
                </a:solidFill>
              </a:rPr>
              <a:t>What is Rainwater Harvesting?</a:t>
            </a:r>
            <a:endParaRPr lang="en-IE" sz="4800" dirty="0">
              <a:solidFill>
                <a:schemeClr val="accent3">
                  <a:lumMod val="60000"/>
                  <a:lumOff val="40000"/>
                </a:schemeClr>
              </a:solidFill>
            </a:endParaRPr>
          </a:p>
        </p:txBody>
      </p:sp>
      <p:sp>
        <p:nvSpPr>
          <p:cNvPr id="4" name="Content Placeholder 3"/>
          <p:cNvSpPr>
            <a:spLocks noGrp="1"/>
          </p:cNvSpPr>
          <p:nvPr>
            <p:ph type="subTitle" idx="1"/>
          </p:nvPr>
        </p:nvSpPr>
        <p:spPr>
          <a:xfrm>
            <a:off x="533400" y="1916832"/>
            <a:ext cx="7854696" cy="3064304"/>
          </a:xfrm>
        </p:spPr>
        <p:txBody>
          <a:bodyPr>
            <a:normAutofit fontScale="92500" lnSpcReduction="10000"/>
          </a:bodyPr>
          <a:lstStyle/>
          <a:p>
            <a:endParaRPr lang="en-IE" dirty="0" smtClean="0">
              <a:latin typeface="+mj-lt"/>
            </a:endParaRPr>
          </a:p>
          <a:p>
            <a:pPr algn="l">
              <a:buFont typeface="Wingdings" pitchFamily="2" charset="2"/>
              <a:buChar char="Ø"/>
            </a:pPr>
            <a:r>
              <a:rPr lang="en-IE" dirty="0" smtClean="0"/>
              <a:t>Rainwater Harvesting is a technology used for collecting and storing rainwater from rooftops, land surfaces or road surfaces using simple techniques such as barrels, tanks and cistern method</a:t>
            </a:r>
          </a:p>
          <a:p>
            <a:pPr algn="l"/>
            <a:endParaRPr lang="en-IE" dirty="0" smtClean="0"/>
          </a:p>
          <a:p>
            <a:pPr algn="l">
              <a:buFont typeface="Wingdings" pitchFamily="2" charset="2"/>
              <a:buChar char="Ø"/>
            </a:pPr>
            <a:r>
              <a:rPr lang="en-IE" dirty="0" smtClean="0"/>
              <a:t>Harvested rainwater is a renewable source of clean water that is ideal for domestic and landscape uses</a:t>
            </a:r>
            <a:endParaRPr lang="en-IE" dirty="0"/>
          </a:p>
          <a:p>
            <a:endParaRPr lang="en-IE" dirty="0" smtClean="0"/>
          </a:p>
          <a:p>
            <a:endParaRPr lang="en-IE" dirty="0"/>
          </a:p>
          <a:p>
            <a:endParaRPr lang="en-IE" dirty="0" smtClean="0"/>
          </a:p>
        </p:txBody>
      </p:sp>
    </p:spTree>
  </p:cSld>
  <p:clrMapOvr>
    <a:masterClrMapping/>
  </p:clrMapOvr>
  <p:transition advTm="2425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620688"/>
            <a:ext cx="7851648" cy="923528"/>
          </a:xfrm>
        </p:spPr>
        <p:txBody>
          <a:bodyPr/>
          <a:lstStyle/>
          <a:p>
            <a:pPr algn="ctr"/>
            <a:r>
              <a:rPr lang="en-IE" sz="4800" dirty="0" smtClean="0">
                <a:solidFill>
                  <a:schemeClr val="accent3">
                    <a:lumMod val="60000"/>
                    <a:lumOff val="40000"/>
                  </a:schemeClr>
                </a:solidFill>
              </a:rPr>
              <a:t>Irelands</a:t>
            </a:r>
            <a:r>
              <a:rPr lang="en-IE" dirty="0" smtClean="0">
                <a:solidFill>
                  <a:schemeClr val="accent3">
                    <a:lumMod val="60000"/>
                    <a:lumOff val="40000"/>
                  </a:schemeClr>
                </a:solidFill>
              </a:rPr>
              <a:t> </a:t>
            </a:r>
            <a:r>
              <a:rPr lang="en-IE" sz="4800" dirty="0" smtClean="0">
                <a:solidFill>
                  <a:schemeClr val="accent3">
                    <a:lumMod val="60000"/>
                    <a:lumOff val="40000"/>
                  </a:schemeClr>
                </a:solidFill>
              </a:rPr>
              <a:t>Climate</a:t>
            </a:r>
            <a:endParaRPr lang="en-IE" sz="5400" dirty="0">
              <a:solidFill>
                <a:schemeClr val="accent3">
                  <a:lumMod val="60000"/>
                  <a:lumOff val="40000"/>
                </a:schemeClr>
              </a:solidFill>
            </a:endParaRPr>
          </a:p>
        </p:txBody>
      </p:sp>
      <p:sp>
        <p:nvSpPr>
          <p:cNvPr id="6" name="Content Placeholder 5"/>
          <p:cNvSpPr>
            <a:spLocks noGrp="1"/>
          </p:cNvSpPr>
          <p:nvPr>
            <p:ph type="subTitle" idx="1"/>
          </p:nvPr>
        </p:nvSpPr>
        <p:spPr>
          <a:xfrm>
            <a:off x="4429124" y="2420888"/>
            <a:ext cx="4463356" cy="2936938"/>
          </a:xfrm>
          <a:ln>
            <a:noFill/>
          </a:ln>
        </p:spPr>
        <p:txBody>
          <a:bodyPr>
            <a:normAutofit fontScale="92500" lnSpcReduction="10000"/>
          </a:bodyPr>
          <a:lstStyle/>
          <a:p>
            <a:pPr algn="l">
              <a:buFont typeface="Wingdings" pitchFamily="2" charset="2"/>
              <a:buChar char="Ø"/>
            </a:pPr>
            <a:r>
              <a:rPr lang="en-IE" sz="2400" dirty="0" smtClean="0"/>
              <a:t>Irelands climate is influenced by the Atlantic Ocean </a:t>
            </a:r>
          </a:p>
          <a:p>
            <a:pPr algn="l"/>
            <a:endParaRPr lang="en-IE" sz="2400" dirty="0" smtClean="0"/>
          </a:p>
          <a:p>
            <a:pPr algn="l">
              <a:buFont typeface="Wingdings" pitchFamily="2" charset="2"/>
              <a:buChar char="Ø"/>
            </a:pPr>
            <a:r>
              <a:rPr lang="en-IE" sz="2400" dirty="0" smtClean="0"/>
              <a:t>On average it rains 188 days of the year</a:t>
            </a:r>
          </a:p>
          <a:p>
            <a:pPr algn="l"/>
            <a:endParaRPr lang="en-IE" sz="2400" dirty="0" smtClean="0"/>
          </a:p>
          <a:p>
            <a:pPr algn="l">
              <a:buFont typeface="Wingdings" pitchFamily="2" charset="2"/>
              <a:buChar char="Ø"/>
            </a:pPr>
            <a:r>
              <a:rPr lang="en-IE" sz="2400" dirty="0" smtClean="0"/>
              <a:t>Rainwater harvesting is ideal for Ireland’s high level of rainfall</a:t>
            </a:r>
          </a:p>
          <a:p>
            <a:pPr algn="l">
              <a:buFont typeface="Arial" pitchFamily="34" charset="0"/>
              <a:buChar char="•"/>
            </a:pPr>
            <a:endParaRPr lang="en-IE" sz="2400" dirty="0" smtClean="0"/>
          </a:p>
          <a:p>
            <a:pPr algn="l">
              <a:buFont typeface="Arial" pitchFamily="34" charset="0"/>
              <a:buChar char="•"/>
            </a:pPr>
            <a:endParaRPr lang="en-IE" sz="2400" dirty="0" smtClean="0"/>
          </a:p>
        </p:txBody>
      </p:sp>
      <p:pic>
        <p:nvPicPr>
          <p:cNvPr id="7" name="Content Placeholder 4" descr="C:\Users\McDe\Pictures\climate_rainfallmap.gif"/>
          <p:cNvPicPr>
            <a:picLocks noGrp="1"/>
          </p:cNvPicPr>
          <p:nvPr>
            <p:ph sz="half" idx="4294967295"/>
          </p:nvPr>
        </p:nvPicPr>
        <p:blipFill>
          <a:blip r:embed="rId3" cstate="print"/>
          <a:srcRect b="3945"/>
          <a:stretch>
            <a:fillRect/>
          </a:stretch>
        </p:blipFill>
        <p:spPr bwMode="auto">
          <a:xfrm>
            <a:off x="0" y="1785926"/>
            <a:ext cx="4177034" cy="4320480"/>
          </a:xfrm>
          <a:prstGeom prst="rect">
            <a:avLst/>
          </a:prstGeom>
          <a:noFill/>
          <a:ln w="9525">
            <a:noFill/>
            <a:miter lim="800000"/>
            <a:headEnd/>
            <a:tailEnd/>
          </a:ln>
        </p:spPr>
      </p:pic>
    </p:spTree>
  </p:cSld>
  <p:clrMapOvr>
    <a:masterClrMapping/>
  </p:clrMapOvr>
  <p:transition advTm="3272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8208912" cy="936104"/>
          </a:xfrm>
        </p:spPr>
        <p:txBody>
          <a:bodyPr>
            <a:noAutofit/>
          </a:bodyPr>
          <a:lstStyle/>
          <a:p>
            <a:pPr algn="ctr"/>
            <a:r>
              <a:rPr lang="en-IE" sz="4800" dirty="0" smtClean="0">
                <a:solidFill>
                  <a:schemeClr val="accent3">
                    <a:lumMod val="60000"/>
                    <a:lumOff val="40000"/>
                  </a:schemeClr>
                </a:solidFill>
              </a:rPr>
              <a:t>Water Use in Ireland</a:t>
            </a:r>
            <a:endParaRPr lang="en-IE" sz="4800" dirty="0">
              <a:solidFill>
                <a:schemeClr val="accent3">
                  <a:lumMod val="60000"/>
                  <a:lumOff val="40000"/>
                </a:schemeClr>
              </a:solidFill>
            </a:endParaRPr>
          </a:p>
        </p:txBody>
      </p:sp>
      <p:sp>
        <p:nvSpPr>
          <p:cNvPr id="5" name="Subtitle 4"/>
          <p:cNvSpPr>
            <a:spLocks noGrp="1"/>
          </p:cNvSpPr>
          <p:nvPr>
            <p:ph type="subTitle" idx="1"/>
          </p:nvPr>
        </p:nvSpPr>
        <p:spPr/>
        <p:txBody>
          <a:bodyPr/>
          <a:lstStyle/>
          <a:p>
            <a:endParaRPr lang="en-IE" dirty="0"/>
          </a:p>
        </p:txBody>
      </p:sp>
      <p:pic>
        <p:nvPicPr>
          <p:cNvPr id="4" name="Content Placeholder 3"/>
          <p:cNvPicPr>
            <a:picLocks noGrp="1"/>
          </p:cNvPicPr>
          <p:nvPr>
            <p:ph idx="4294967295"/>
          </p:nvPr>
        </p:nvPicPr>
        <p:blipFill>
          <a:blip r:embed="rId3" cstate="print"/>
          <a:stretch>
            <a:fillRect/>
          </a:stretch>
        </p:blipFill>
        <p:spPr bwMode="auto">
          <a:xfrm>
            <a:off x="395536" y="1700808"/>
            <a:ext cx="8352928" cy="4813995"/>
          </a:xfrm>
          <a:prstGeom prst="rect">
            <a:avLst/>
          </a:prstGeom>
          <a:noFill/>
          <a:ln w="9525">
            <a:noFill/>
            <a:miter lim="800000"/>
            <a:headEnd/>
            <a:tailEnd/>
          </a:ln>
        </p:spPr>
      </p:pic>
    </p:spTree>
  </p:cSld>
  <p:clrMapOvr>
    <a:masterClrMapping/>
  </p:clrMapOvr>
  <p:transition advTm="2379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764704"/>
            <a:ext cx="8424936" cy="1612776"/>
          </a:xfrm>
        </p:spPr>
        <p:txBody>
          <a:bodyPr>
            <a:normAutofit fontScale="90000"/>
          </a:bodyPr>
          <a:lstStyle/>
          <a:p>
            <a:pPr algn="ctr"/>
            <a:r>
              <a:rPr lang="en-IE" sz="5400" dirty="0" smtClean="0">
                <a:solidFill>
                  <a:schemeClr val="accent3">
                    <a:lumMod val="60000"/>
                    <a:lumOff val="40000"/>
                  </a:schemeClr>
                </a:solidFill>
              </a:rPr>
              <a:t>Types of Rainwater Harvesting Systems</a:t>
            </a:r>
            <a:endParaRPr lang="en-IE" sz="5400" dirty="0">
              <a:solidFill>
                <a:schemeClr val="accent3">
                  <a:lumMod val="60000"/>
                  <a:lumOff val="40000"/>
                </a:schemeClr>
              </a:solidFill>
            </a:endParaRPr>
          </a:p>
        </p:txBody>
      </p:sp>
      <p:sp>
        <p:nvSpPr>
          <p:cNvPr id="5" name="Subtitle 4"/>
          <p:cNvSpPr>
            <a:spLocks noGrp="1"/>
          </p:cNvSpPr>
          <p:nvPr>
            <p:ph type="subTitle" idx="1"/>
          </p:nvPr>
        </p:nvSpPr>
        <p:spPr>
          <a:xfrm>
            <a:off x="755576" y="2996952"/>
            <a:ext cx="7710680" cy="3168352"/>
          </a:xfrm>
        </p:spPr>
        <p:txBody>
          <a:bodyPr/>
          <a:lstStyle/>
          <a:p>
            <a:pPr algn="l">
              <a:lnSpc>
                <a:spcPct val="150000"/>
              </a:lnSpc>
              <a:buFont typeface="Wingdings" pitchFamily="2" charset="2"/>
              <a:buChar char="Ø"/>
            </a:pPr>
            <a:r>
              <a:rPr lang="en-IE" sz="2400" dirty="0" smtClean="0"/>
              <a:t>Indirectly pumped system</a:t>
            </a:r>
          </a:p>
          <a:p>
            <a:pPr algn="l">
              <a:lnSpc>
                <a:spcPct val="150000"/>
              </a:lnSpc>
              <a:buFont typeface="Wingdings" pitchFamily="2" charset="2"/>
              <a:buChar char="Ø"/>
            </a:pPr>
            <a:r>
              <a:rPr lang="en-IE" sz="2400" dirty="0" smtClean="0"/>
              <a:t>Directly pumped systems</a:t>
            </a:r>
          </a:p>
          <a:p>
            <a:pPr algn="l">
              <a:lnSpc>
                <a:spcPct val="150000"/>
              </a:lnSpc>
              <a:buFont typeface="Wingdings" pitchFamily="2" charset="2"/>
              <a:buChar char="Ø"/>
            </a:pPr>
            <a:r>
              <a:rPr lang="en-IE" sz="2400" dirty="0" smtClean="0"/>
              <a:t>Gravity fed systems</a:t>
            </a:r>
          </a:p>
          <a:p>
            <a:endParaRPr lang="en-IE" dirty="0"/>
          </a:p>
        </p:txBody>
      </p:sp>
    </p:spTree>
  </p:cSld>
  <p:clrMapOvr>
    <a:masterClrMapping/>
  </p:clrMapOvr>
  <p:transition advTm="928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11560" y="620688"/>
            <a:ext cx="7851648" cy="848072"/>
          </a:xfrm>
        </p:spPr>
        <p:txBody>
          <a:bodyPr>
            <a:normAutofit/>
          </a:bodyPr>
          <a:lstStyle/>
          <a:p>
            <a:pPr algn="ctr"/>
            <a:r>
              <a:rPr lang="en-IE" sz="4800" dirty="0" smtClean="0">
                <a:solidFill>
                  <a:schemeClr val="accent3">
                    <a:lumMod val="60000"/>
                    <a:lumOff val="40000"/>
                  </a:schemeClr>
                </a:solidFill>
              </a:rPr>
              <a:t>Indirectly Pumped System</a:t>
            </a:r>
            <a:endParaRPr lang="en-IE" sz="4800" dirty="0">
              <a:solidFill>
                <a:schemeClr val="accent3">
                  <a:lumMod val="60000"/>
                  <a:lumOff val="40000"/>
                </a:schemeClr>
              </a:solidFill>
            </a:endParaRPr>
          </a:p>
        </p:txBody>
      </p:sp>
      <p:sp>
        <p:nvSpPr>
          <p:cNvPr id="4" name="Subtitle 3"/>
          <p:cNvSpPr>
            <a:spLocks noGrp="1"/>
          </p:cNvSpPr>
          <p:nvPr>
            <p:ph type="subTitle" idx="1"/>
          </p:nvPr>
        </p:nvSpPr>
        <p:spPr/>
        <p:txBody>
          <a:bodyPr/>
          <a:lstStyle/>
          <a:p>
            <a:endParaRPr lang="en-IE" dirty="0"/>
          </a:p>
        </p:txBody>
      </p:sp>
      <p:sp>
        <p:nvSpPr>
          <p:cNvPr id="5" name="Oval 4"/>
          <p:cNvSpPr/>
          <p:nvPr/>
        </p:nvSpPr>
        <p:spPr>
          <a:xfrm>
            <a:off x="1547664" y="2924944"/>
            <a:ext cx="2592288"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214283" y="1571612"/>
            <a:ext cx="8715436" cy="5072098"/>
          </a:xfrm>
          <a:prstGeom prst="rect">
            <a:avLst/>
          </a:prstGeom>
          <a:noFill/>
          <a:ln w="9525">
            <a:noFill/>
            <a:miter lim="800000"/>
            <a:headEnd/>
            <a:tailEnd/>
          </a:ln>
          <a:effectLst/>
        </p:spPr>
      </p:pic>
      <p:sp>
        <p:nvSpPr>
          <p:cNvPr id="7" name="Oval 6"/>
          <p:cNvSpPr/>
          <p:nvPr/>
        </p:nvSpPr>
        <p:spPr>
          <a:xfrm>
            <a:off x="2000232" y="2857496"/>
            <a:ext cx="2214578" cy="1143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2907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851648" cy="851520"/>
          </a:xfrm>
        </p:spPr>
        <p:txBody>
          <a:bodyPr>
            <a:normAutofit/>
          </a:bodyPr>
          <a:lstStyle/>
          <a:p>
            <a:pPr algn="ctr"/>
            <a:r>
              <a:rPr lang="en-IE" sz="4800" dirty="0" smtClean="0">
                <a:solidFill>
                  <a:schemeClr val="accent3">
                    <a:lumMod val="60000"/>
                    <a:lumOff val="40000"/>
                  </a:schemeClr>
                </a:solidFill>
              </a:rPr>
              <a:t>Directly Pumped Systems</a:t>
            </a:r>
            <a:endParaRPr lang="en-IE" sz="4800" dirty="0">
              <a:solidFill>
                <a:schemeClr val="accent3">
                  <a:lumMod val="60000"/>
                  <a:lumOff val="40000"/>
                </a:schemeClr>
              </a:solidFill>
            </a:endParaRPr>
          </a:p>
        </p:txBody>
      </p:sp>
      <p:sp>
        <p:nvSpPr>
          <p:cNvPr id="3" name="Subtitle 2"/>
          <p:cNvSpPr>
            <a:spLocks noGrp="1"/>
          </p:cNvSpPr>
          <p:nvPr>
            <p:ph type="subTitle" idx="1"/>
          </p:nvPr>
        </p:nvSpPr>
        <p:spPr/>
        <p:txBody>
          <a:bodyPr/>
          <a:lstStyle/>
          <a:p>
            <a:endParaRPr lang="en-IE" dirty="0"/>
          </a:p>
        </p:txBody>
      </p:sp>
      <p:pic>
        <p:nvPicPr>
          <p:cNvPr id="5" name="Picture 4" descr="DIRECT SYSTEM.jpg"/>
          <p:cNvPicPr/>
          <p:nvPr/>
        </p:nvPicPr>
        <p:blipFill>
          <a:blip r:embed="rId3" cstate="print"/>
          <a:stretch>
            <a:fillRect/>
          </a:stretch>
        </p:blipFill>
        <p:spPr>
          <a:xfrm>
            <a:off x="0" y="1628801"/>
            <a:ext cx="9144000" cy="5229200"/>
          </a:xfrm>
          <a:prstGeom prst="rect">
            <a:avLst/>
          </a:prstGeom>
        </p:spPr>
      </p:pic>
    </p:spTree>
  </p:cSld>
  <p:clrMapOvr>
    <a:masterClrMapping/>
  </p:clrMapOvr>
  <p:transition advTm="3634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851648" cy="923528"/>
          </a:xfrm>
        </p:spPr>
        <p:txBody>
          <a:bodyPr>
            <a:normAutofit/>
          </a:bodyPr>
          <a:lstStyle/>
          <a:p>
            <a:pPr algn="ctr"/>
            <a:r>
              <a:rPr lang="en-IE" sz="4800" dirty="0" smtClean="0">
                <a:solidFill>
                  <a:schemeClr val="accent3">
                    <a:lumMod val="60000"/>
                    <a:lumOff val="40000"/>
                  </a:schemeClr>
                </a:solidFill>
              </a:rPr>
              <a:t>Gravity Fed Systems</a:t>
            </a:r>
            <a:endParaRPr lang="en-IE" sz="4800" dirty="0">
              <a:solidFill>
                <a:schemeClr val="accent3">
                  <a:lumMod val="60000"/>
                  <a:lumOff val="40000"/>
                </a:schemeClr>
              </a:solidFill>
            </a:endParaRPr>
          </a:p>
        </p:txBody>
      </p:sp>
      <p:sp>
        <p:nvSpPr>
          <p:cNvPr id="3" name="Subtitle 2"/>
          <p:cNvSpPr>
            <a:spLocks noGrp="1"/>
          </p:cNvSpPr>
          <p:nvPr>
            <p:ph type="subTitle" idx="1"/>
          </p:nvPr>
        </p:nvSpPr>
        <p:spPr/>
        <p:txBody>
          <a:bodyPr/>
          <a:lstStyle/>
          <a:p>
            <a:endParaRPr lang="en-IE" dirty="0"/>
          </a:p>
        </p:txBody>
      </p:sp>
      <p:pic>
        <p:nvPicPr>
          <p:cNvPr id="4" name="Picture 3" descr="Gravity system.jpg"/>
          <p:cNvPicPr/>
          <p:nvPr/>
        </p:nvPicPr>
        <p:blipFill>
          <a:blip r:embed="rId3" cstate="print"/>
          <a:stretch>
            <a:fillRect/>
          </a:stretch>
        </p:blipFill>
        <p:spPr>
          <a:xfrm>
            <a:off x="0" y="1556792"/>
            <a:ext cx="9144000" cy="5301208"/>
          </a:xfrm>
          <a:prstGeom prst="rect">
            <a:avLst/>
          </a:prstGeom>
        </p:spPr>
      </p:pic>
      <p:sp>
        <p:nvSpPr>
          <p:cNvPr id="5" name="Oval 4"/>
          <p:cNvSpPr/>
          <p:nvPr/>
        </p:nvSpPr>
        <p:spPr>
          <a:xfrm>
            <a:off x="683568" y="4077072"/>
            <a:ext cx="309634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ransition advTm="23822"/>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3130</TotalTime>
  <Words>1013</Words>
  <Application>Microsoft Office PowerPoint</Application>
  <PresentationFormat>On-screen Show (4:3)</PresentationFormat>
  <Paragraphs>408</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Rainwater Harvesting For Domestic Use In Ireland </vt:lpstr>
      <vt:lpstr>Contents </vt:lpstr>
      <vt:lpstr>What is Rainwater Harvesting?</vt:lpstr>
      <vt:lpstr>Irelands Climate</vt:lpstr>
      <vt:lpstr>Water Use in Ireland</vt:lpstr>
      <vt:lpstr>Types of Rainwater Harvesting Systems</vt:lpstr>
      <vt:lpstr>Indirectly Pumped System</vt:lpstr>
      <vt:lpstr>Directly Pumped Systems</vt:lpstr>
      <vt:lpstr>Gravity Fed Systems</vt:lpstr>
      <vt:lpstr>Components of a Rainwater Harvesting System</vt:lpstr>
      <vt:lpstr>Runoff Delivery System</vt:lpstr>
      <vt:lpstr>  Treatment of Water </vt:lpstr>
      <vt:lpstr>Treatment of Water Continued </vt:lpstr>
      <vt:lpstr>Treatment of Water Continued</vt:lpstr>
      <vt:lpstr>Storage Tanks</vt:lpstr>
      <vt:lpstr>Controls</vt:lpstr>
      <vt:lpstr>Controls Float switch</vt:lpstr>
      <vt:lpstr>Case studies Case study 1 </vt:lpstr>
      <vt:lpstr>Case Study 1</vt:lpstr>
      <vt:lpstr>Case Study 1 Economic Analysis of Rainwater harvesting</vt:lpstr>
      <vt:lpstr>Case Study 1 Economic Analysis of Rainwater harvesting</vt:lpstr>
      <vt:lpstr>Case study 2  Financial savings to suppliers of water</vt:lpstr>
      <vt:lpstr>Case Study 2</vt:lpstr>
      <vt:lpstr>Case Study 2</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Rainwater Harvesting For Domestic Use In Ireland</dc:title>
  <dc:creator>Laura Mc Entegart</dc:creator>
  <cp:lastModifiedBy>Windows User</cp:lastModifiedBy>
  <cp:revision>199</cp:revision>
  <dcterms:created xsi:type="dcterms:W3CDTF">2012-03-03T16:48:58Z</dcterms:created>
  <dcterms:modified xsi:type="dcterms:W3CDTF">2012-03-14T21:29:21Z</dcterms:modified>
</cp:coreProperties>
</file>