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7" r:id="rId11"/>
    <p:sldId id="269" r:id="rId12"/>
    <p:sldId id="266" r:id="rId13"/>
    <p:sldId id="270" r:id="rId14"/>
    <p:sldId id="271" r:id="rId15"/>
    <p:sldId id="273" r:id="rId16"/>
    <p:sldId id="275"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595" autoAdjust="0"/>
  </p:normalViewPr>
  <p:slideViewPr>
    <p:cSldViewPr>
      <p:cViewPr>
        <p:scale>
          <a:sx n="80" d="100"/>
          <a:sy n="80"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19" name="Footer Placeholder 18"/>
          <p:cNvSpPr>
            <a:spLocks noGrp="1"/>
          </p:cNvSpPr>
          <p:nvPr>
            <p:ph type="ftr" sz="quarter" idx="11"/>
          </p:nvPr>
        </p:nvSpPr>
        <p:spPr/>
        <p:txBody>
          <a:bodyPr/>
          <a:lstStyle/>
          <a:p>
            <a:endParaRPr lang="en-IE" dirty="0"/>
          </a:p>
        </p:txBody>
      </p:sp>
      <p:sp>
        <p:nvSpPr>
          <p:cNvPr id="27" name="Slide Number Placeholder 26"/>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BAD5DA65-F9E8-48B6-A7DC-70F7CF3E9134}"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664797-DABC-48AD-AAC9-13D1FB2ADC98}" type="datetimeFigureOut">
              <a:rPr lang="en-IE" smtClean="0"/>
              <a:pPr/>
              <a:t>14/03/2012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a:xfrm>
            <a:off x="8077200" y="6356350"/>
            <a:ext cx="609600" cy="365125"/>
          </a:xfrm>
        </p:spPr>
        <p:txBody>
          <a:bodyPr/>
          <a:lstStyle/>
          <a:p>
            <a:fld id="{BAD5DA65-F9E8-48B6-A7DC-70F7CF3E9134}" type="slidenum">
              <a:rPr lang="en-IE" smtClean="0"/>
              <a:pPr/>
              <a:t>‹#›</a:t>
            </a:fld>
            <a:endParaRPr lang="en-IE"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664797-DABC-48AD-AAC9-13D1FB2ADC98}" type="datetimeFigureOut">
              <a:rPr lang="en-IE" smtClean="0"/>
              <a:pPr/>
              <a:t>14/03/2012</a:t>
            </a:fld>
            <a:endParaRPr lang="en-IE"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D5DA65-F9E8-48B6-A7DC-70F7CF3E9134}" type="slidenum">
              <a:rPr lang="en-IE" smtClean="0"/>
              <a:pPr/>
              <a:t>‹#›</a:t>
            </a:fld>
            <a:endParaRPr lang="en-IE"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87424"/>
            <a:ext cx="7851648" cy="1828800"/>
          </a:xfrm>
        </p:spPr>
        <p:txBody>
          <a:bodyPr>
            <a:normAutofit fontScale="90000"/>
          </a:bodyPr>
          <a:lstStyle/>
          <a:p>
            <a:pPr algn="ctr"/>
            <a:r>
              <a:rPr lang="en-IE" dirty="0" smtClean="0"/>
              <a:t/>
            </a:r>
            <a:br>
              <a:rPr lang="en-IE" dirty="0" smtClean="0"/>
            </a:br>
            <a:r>
              <a:rPr lang="en-IE" dirty="0" smtClean="0">
                <a:solidFill>
                  <a:schemeClr val="tx1"/>
                </a:solidFill>
              </a:rPr>
              <a:t/>
            </a:r>
            <a:br>
              <a:rPr lang="en-IE" dirty="0" smtClean="0">
                <a:solidFill>
                  <a:schemeClr val="tx1"/>
                </a:solidFill>
              </a:rPr>
            </a:br>
            <a:r>
              <a:rPr lang="en-IE" sz="4000" b="1" dirty="0" smtClean="0">
                <a:solidFill>
                  <a:schemeClr val="tx1"/>
                </a:solidFill>
              </a:rPr>
              <a:t>Heat Recovery for Commercial Buildings </a:t>
            </a:r>
            <a:endParaRPr lang="en-IE" sz="4000" b="1" dirty="0">
              <a:solidFill>
                <a:schemeClr val="tx1"/>
              </a:solidFill>
            </a:endParaRPr>
          </a:p>
        </p:txBody>
      </p:sp>
      <p:sp>
        <p:nvSpPr>
          <p:cNvPr id="3" name="Subtitle 2"/>
          <p:cNvSpPr>
            <a:spLocks noGrp="1"/>
          </p:cNvSpPr>
          <p:nvPr>
            <p:ph type="subTitle" idx="1"/>
          </p:nvPr>
        </p:nvSpPr>
        <p:spPr>
          <a:xfrm>
            <a:off x="500034" y="1500174"/>
            <a:ext cx="7854696" cy="1752600"/>
          </a:xfrm>
        </p:spPr>
        <p:txBody>
          <a:bodyPr>
            <a:normAutofit lnSpcReduction="10000"/>
          </a:bodyPr>
          <a:lstStyle/>
          <a:p>
            <a:pPr algn="ctr">
              <a:buNone/>
            </a:pPr>
            <a:r>
              <a:rPr lang="en-IE" dirty="0" smtClean="0"/>
              <a:t>Shane Toolan </a:t>
            </a:r>
          </a:p>
          <a:p>
            <a:pPr algn="ctr">
              <a:buNone/>
            </a:pPr>
            <a:r>
              <a:rPr lang="en-IE" dirty="0" smtClean="0"/>
              <a:t>Bachelor of Engineering Technology in Building Services Engineering </a:t>
            </a:r>
          </a:p>
          <a:p>
            <a:pPr algn="ctr">
              <a:buNone/>
            </a:pPr>
            <a:r>
              <a:rPr lang="en-IE" dirty="0" smtClean="0"/>
              <a:t>CIBSE Awards 2012</a:t>
            </a:r>
            <a:endParaRPr lang="en-IE" dirty="0"/>
          </a:p>
        </p:txBody>
      </p:sp>
      <p:pic>
        <p:nvPicPr>
          <p:cNvPr id="8" name="Picture 7" descr="DIT logo 2.jpg"/>
          <p:cNvPicPr>
            <a:picLocks noChangeAspect="1"/>
          </p:cNvPicPr>
          <p:nvPr/>
        </p:nvPicPr>
        <p:blipFill>
          <a:blip r:embed="rId2" cstate="print"/>
          <a:stretch>
            <a:fillRect/>
          </a:stretch>
        </p:blipFill>
        <p:spPr>
          <a:xfrm>
            <a:off x="2714612" y="3429000"/>
            <a:ext cx="4071966" cy="28098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advTm="812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60648"/>
            <a:ext cx="8229600" cy="1143000"/>
          </a:xfrm>
        </p:spPr>
        <p:txBody>
          <a:bodyPr>
            <a:noAutofit/>
          </a:bodyPr>
          <a:lstStyle/>
          <a:p>
            <a:pPr algn="ctr"/>
            <a:r>
              <a:rPr lang="en-IE" sz="4000" b="1" dirty="0" smtClean="0"/>
              <a:t>A Study into the energy saving potential of a plate heat </a:t>
            </a:r>
            <a:r>
              <a:rPr lang="en-IE" sz="4000" b="1" dirty="0" err="1" smtClean="0"/>
              <a:t>recuperator</a:t>
            </a:r>
            <a:endParaRPr lang="en-US" sz="4000" b="1" dirty="0"/>
          </a:p>
        </p:txBody>
      </p:sp>
      <p:sp>
        <p:nvSpPr>
          <p:cNvPr id="6" name="Text Placeholder 5"/>
          <p:cNvSpPr>
            <a:spLocks noGrp="1"/>
          </p:cNvSpPr>
          <p:nvPr>
            <p:ph idx="1"/>
          </p:nvPr>
        </p:nvSpPr>
        <p:spPr>
          <a:xfrm>
            <a:off x="457200" y="1214422"/>
            <a:ext cx="8229600" cy="5110178"/>
          </a:xfrm>
        </p:spPr>
        <p:txBody>
          <a:bodyPr>
            <a:normAutofit fontScale="92500" lnSpcReduction="20000"/>
          </a:bodyPr>
          <a:lstStyle/>
          <a:p>
            <a:pPr>
              <a:buFont typeface="Wingdings" pitchFamily="2" charset="2"/>
              <a:buChar char="Ø"/>
            </a:pPr>
            <a:endParaRPr lang="en-IE" sz="2000" dirty="0" smtClean="0"/>
          </a:p>
          <a:p>
            <a:pPr>
              <a:buFont typeface="Wingdings" pitchFamily="2" charset="2"/>
              <a:buChar char="Ø"/>
            </a:pPr>
            <a:r>
              <a:rPr lang="en-IE" sz="2000" dirty="0" smtClean="0">
                <a:latin typeface="Cambria" pitchFamily="18" charset="0"/>
              </a:rPr>
              <a:t>Loads are shown for an open plan office.</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Mass flow rate of air  m = 7.41kg/s.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The OAC, RAC, SAT are plotted on the psychometric chart.</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The recuperator has an efficiency of 70%.</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The cooling coil load is calculated using the formula Qcc = m(</a:t>
            </a:r>
            <a:r>
              <a:rPr lang="el-GR" sz="2000" dirty="0" smtClean="0">
                <a:latin typeface="Cambria" pitchFamily="18" charset="0"/>
              </a:rPr>
              <a:t>Δ</a:t>
            </a:r>
            <a:r>
              <a:rPr lang="en-IE" sz="2000" dirty="0" smtClean="0">
                <a:latin typeface="Cambria" pitchFamily="18" charset="0"/>
              </a:rPr>
              <a:t>h)..kW.</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Cooling Coil load without HR = 7.41x (68.5-27.5) = 304 kW.</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Cooling Coil load with HR = 7.41 x (55.5-27.5) = 207.5 kW.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The energy improvement with heat recovery was 97kW representing a 32% reduction on the cooling coil load. </a:t>
            </a:r>
          </a:p>
          <a:p>
            <a:pPr>
              <a:buNone/>
            </a:pPr>
            <a:endParaRPr lang="en-IE" sz="2000" dirty="0" smtClean="0"/>
          </a:p>
          <a:p>
            <a:pPr>
              <a:buFont typeface="Wingdings" pitchFamily="2" charset="2"/>
              <a:buChar char="Ø"/>
            </a:pPr>
            <a:endParaRPr lang="en-IE" sz="2000" dirty="0" smtClean="0"/>
          </a:p>
        </p:txBody>
      </p:sp>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8" name="Equation" r:id="rId3" imgW="114151" imgH="215619" progId="Equation.3">
                  <p:embed/>
                </p:oleObj>
              </mc:Choice>
              <mc:Fallback>
                <p:oleObj name="Equation" r:id="rId3" imgW="114151" imgH="215619"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Tm="5386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4400" dirty="0" smtClean="0"/>
              <a:t>Example 1 – Psychometric Analysis</a:t>
            </a:r>
            <a:endParaRPr lang="en-US" sz="4400" dirty="0"/>
          </a:p>
        </p:txBody>
      </p:sp>
      <p:pic>
        <p:nvPicPr>
          <p:cNvPr id="7" name="Content Placeholder 6" descr="psy 2.jpg"/>
          <p:cNvPicPr>
            <a:picLocks noGrp="1" noChangeAspect="1"/>
          </p:cNvPicPr>
          <p:nvPr>
            <p:ph idx="1"/>
          </p:nvPr>
        </p:nvPicPr>
        <p:blipFill>
          <a:blip r:embed="rId2" cstate="print"/>
          <a:stretch>
            <a:fillRect/>
          </a:stretch>
        </p:blipFill>
        <p:spPr>
          <a:xfrm>
            <a:off x="1857356" y="1928802"/>
            <a:ext cx="5500726" cy="4714908"/>
          </a:xfrm>
        </p:spPr>
      </p:pic>
    </p:spTree>
  </p:cSld>
  <p:clrMapOvr>
    <a:masterClrMapping/>
  </p:clrMapOvr>
  <p:transition advTm="2979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43000"/>
            <a:ext cx="8229600" cy="1143000"/>
          </a:xfrm>
        </p:spPr>
        <p:txBody>
          <a:bodyPr/>
          <a:lstStyle/>
          <a:p>
            <a:endParaRPr lang="en-IE" dirty="0"/>
          </a:p>
        </p:txBody>
      </p:sp>
      <p:sp>
        <p:nvSpPr>
          <p:cNvPr id="3" name="Content Placeholder 2"/>
          <p:cNvSpPr>
            <a:spLocks noGrp="1"/>
          </p:cNvSpPr>
          <p:nvPr>
            <p:ph idx="1"/>
          </p:nvPr>
        </p:nvSpPr>
        <p:spPr>
          <a:xfrm>
            <a:off x="571472" y="500042"/>
            <a:ext cx="8229600" cy="5865515"/>
          </a:xfrm>
        </p:spPr>
        <p:txBody>
          <a:bodyPr>
            <a:normAutofit lnSpcReduction="10000"/>
          </a:bodyPr>
          <a:lstStyle/>
          <a:p>
            <a:pPr algn="ctr">
              <a:buNone/>
            </a:pPr>
            <a:endParaRPr lang="en-IE" dirty="0" smtClean="0"/>
          </a:p>
          <a:p>
            <a:pPr algn="ctr">
              <a:buNone/>
            </a:pPr>
            <a:r>
              <a:rPr lang="en-IE" dirty="0" smtClean="0"/>
              <a:t>Cleanrooms</a:t>
            </a:r>
          </a:p>
          <a:p>
            <a:pPr>
              <a:buFont typeface="Wingdings" pitchFamily="2" charset="2"/>
              <a:buChar char="Ø"/>
            </a:pPr>
            <a:r>
              <a:rPr lang="en-IE" sz="2000" dirty="0" smtClean="0"/>
              <a:t>Cleanrooms use a considerable amount of energy compared to a traditional air conditioning system. The possible savings in costs and CO</a:t>
            </a:r>
            <a:r>
              <a:rPr lang="en-IE" sz="2000" baseline="-25000" dirty="0" smtClean="0"/>
              <a:t>2</a:t>
            </a:r>
            <a:r>
              <a:rPr lang="en-IE" sz="2000" dirty="0" smtClean="0"/>
              <a:t> emissions will be examined.</a:t>
            </a:r>
            <a:endParaRPr lang="en-IE" sz="2000" baseline="-25000" dirty="0" smtClean="0"/>
          </a:p>
          <a:p>
            <a:pPr>
              <a:buFont typeface="Wingdings" pitchFamily="2" charset="2"/>
              <a:buChar char="Ø"/>
            </a:pPr>
            <a:endParaRPr lang="en-IE" sz="2000" dirty="0" smtClean="0"/>
          </a:p>
          <a:p>
            <a:pPr>
              <a:buFont typeface="Wingdings" pitchFamily="2" charset="2"/>
              <a:buChar char="Ø"/>
            </a:pPr>
            <a:r>
              <a:rPr lang="en-IE" sz="2000" dirty="0" smtClean="0"/>
              <a:t>Close control of the working environment is required, air borne particles and chemical vapours must be kept to a minimum, leading to high air change rates of between 60 – 120 air changes per hour. </a:t>
            </a:r>
          </a:p>
          <a:p>
            <a:pPr>
              <a:buFont typeface="Wingdings" pitchFamily="2" charset="2"/>
              <a:buChar char="Ø"/>
            </a:pPr>
            <a:endParaRPr lang="en-IE" sz="2000" dirty="0" smtClean="0"/>
          </a:p>
          <a:p>
            <a:pPr>
              <a:buFont typeface="Wingdings" pitchFamily="2" charset="2"/>
              <a:buChar char="Ø"/>
            </a:pPr>
            <a:r>
              <a:rPr lang="en-IE" sz="2000" dirty="0" smtClean="0"/>
              <a:t>Classified in terms of the size and number of particles permitted in terms of units of air volume. The work carried out in the space will dictate the classification of the cleanroom.</a:t>
            </a:r>
          </a:p>
          <a:p>
            <a:pPr>
              <a:buFont typeface="Wingdings" pitchFamily="2" charset="2"/>
              <a:buChar char="Ø"/>
            </a:pPr>
            <a:endParaRPr lang="en-IE" sz="2000" dirty="0" smtClean="0"/>
          </a:p>
          <a:p>
            <a:pPr>
              <a:buFont typeface="Wingdings" pitchFamily="2" charset="2"/>
              <a:buChar char="Ø"/>
            </a:pPr>
            <a:r>
              <a:rPr lang="en-IE" sz="2000" dirty="0" smtClean="0"/>
              <a:t>With air flow rates so high, a heat recovery system would significantly reduce the load on the heating/cooling plant in the make up air handling units (MAU). </a:t>
            </a:r>
          </a:p>
          <a:p>
            <a:pPr>
              <a:buFont typeface="Wingdings" pitchFamily="2" charset="2"/>
              <a:buChar char="Ø"/>
            </a:pPr>
            <a:endParaRPr lang="en-IE" sz="2000" dirty="0" smtClean="0"/>
          </a:p>
        </p:txBody>
      </p:sp>
    </p:spTree>
  </p:cSld>
  <p:clrMapOvr>
    <a:masterClrMapping/>
  </p:clrMapOvr>
  <p:transition advTm="5583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Case Study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IE" sz="2000" dirty="0" smtClean="0">
                <a:latin typeface="Cambria" pitchFamily="18" charset="0"/>
              </a:rPr>
              <a:t>For the case study, I reviewed research  of a modelling and simulation study of a cleanroom carried out by K. Kircher.</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One method explored by Kircher in the case study was the introduction of a heat recovery system.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 The study focused on a 6600m</a:t>
            </a:r>
            <a:r>
              <a:rPr lang="en-IE" sz="2000" baseline="30000" dirty="0" smtClean="0">
                <a:latin typeface="Cambria" pitchFamily="18" charset="0"/>
              </a:rPr>
              <a:t>2</a:t>
            </a:r>
            <a:r>
              <a:rPr lang="en-IE" sz="2000" dirty="0" smtClean="0">
                <a:latin typeface="Cambria" pitchFamily="18" charset="0"/>
              </a:rPr>
              <a:t> nanoscience  facility, containing a 1600m</a:t>
            </a:r>
            <a:r>
              <a:rPr lang="en-IE" sz="2000" baseline="30000" dirty="0" smtClean="0">
                <a:latin typeface="Cambria" pitchFamily="18" charset="0"/>
              </a:rPr>
              <a:t>2 </a:t>
            </a:r>
            <a:r>
              <a:rPr lang="en-IE" sz="2000" dirty="0" smtClean="0">
                <a:latin typeface="Cambria" pitchFamily="18" charset="0"/>
              </a:rPr>
              <a:t> cleanroom. </a:t>
            </a:r>
          </a:p>
          <a:p>
            <a:pPr>
              <a:buNone/>
            </a:pPr>
            <a:r>
              <a:rPr lang="en-IE" sz="2000" baseline="30000" dirty="0" smtClean="0">
                <a:latin typeface="Cambria" pitchFamily="18" charset="0"/>
              </a:rPr>
              <a:t> </a:t>
            </a:r>
          </a:p>
          <a:p>
            <a:pPr>
              <a:buFont typeface="Wingdings" pitchFamily="2" charset="2"/>
              <a:buChar char="Ø"/>
            </a:pPr>
            <a:r>
              <a:rPr lang="en-IE" sz="2000" dirty="0" smtClean="0">
                <a:latin typeface="Cambria" pitchFamily="18" charset="0"/>
              </a:rPr>
              <a:t> The facility had an energy budget of  $1.8 million in 2008.  </a:t>
            </a:r>
          </a:p>
          <a:p>
            <a:pPr>
              <a:buNone/>
            </a:pPr>
            <a:endParaRPr lang="en-IE" sz="2000" baseline="30000" dirty="0" smtClean="0"/>
          </a:p>
        </p:txBody>
      </p:sp>
    </p:spTree>
  </p:cSld>
  <p:clrMapOvr>
    <a:masterClrMapping/>
  </p:clrMapOvr>
  <p:transition advTm="2990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571480"/>
            <a:ext cx="3743324" cy="642966"/>
          </a:xfrm>
        </p:spPr>
        <p:txBody>
          <a:bodyPr/>
          <a:lstStyle/>
          <a:p>
            <a:pPr algn="ctr"/>
            <a:r>
              <a:rPr lang="en-IE" b="1" dirty="0" smtClean="0"/>
              <a:t>Energy Consumption</a:t>
            </a:r>
            <a:endParaRPr lang="en-US" b="1" dirty="0"/>
          </a:p>
        </p:txBody>
      </p:sp>
      <p:sp>
        <p:nvSpPr>
          <p:cNvPr id="7" name="Text Placeholder 6"/>
          <p:cNvSpPr>
            <a:spLocks noGrp="1"/>
          </p:cNvSpPr>
          <p:nvPr>
            <p:ph type="body" idx="2"/>
          </p:nvPr>
        </p:nvSpPr>
        <p:spPr>
          <a:xfrm>
            <a:off x="685800" y="1071546"/>
            <a:ext cx="3743324" cy="5176854"/>
          </a:xfrm>
        </p:spPr>
        <p:txBody>
          <a:bodyPr>
            <a:normAutofit fontScale="92500" lnSpcReduction="10000"/>
          </a:bodyPr>
          <a:lstStyle/>
          <a:p>
            <a:pPr>
              <a:buFont typeface="Wingdings" pitchFamily="2" charset="2"/>
              <a:buChar char="Ø"/>
            </a:pPr>
            <a:endParaRPr lang="en-IE" sz="2000" dirty="0" smtClean="0"/>
          </a:p>
          <a:p>
            <a:pPr>
              <a:buFont typeface="Wingdings" pitchFamily="2" charset="2"/>
              <a:buChar char="Ø"/>
            </a:pPr>
            <a:r>
              <a:rPr lang="en-IE" sz="2000" dirty="0" smtClean="0">
                <a:latin typeface="Cambria" pitchFamily="18" charset="0"/>
              </a:rPr>
              <a:t>The primary sources of energy reviewed were:- electricity, steam, and chilled water .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The cleanroom uses approximately 55% of the chilled water for the whole building. </a:t>
            </a:r>
          </a:p>
          <a:p>
            <a:endParaRPr lang="en-IE" sz="2000" dirty="0" smtClean="0">
              <a:latin typeface="Cambria" pitchFamily="18" charset="0"/>
            </a:endParaRPr>
          </a:p>
          <a:p>
            <a:pPr>
              <a:buFont typeface="Wingdings" pitchFamily="2" charset="2"/>
              <a:buChar char="Ø"/>
            </a:pPr>
            <a:r>
              <a:rPr lang="en-IE" sz="2000" dirty="0" smtClean="0">
                <a:latin typeface="Cambria" pitchFamily="18" charset="0"/>
              </a:rPr>
              <a:t> TRNSYS</a:t>
            </a:r>
            <a:r>
              <a:rPr lang="en-IE" sz="2000" baseline="30000" dirty="0" smtClean="0">
                <a:latin typeface="Cambria" pitchFamily="18" charset="0"/>
              </a:rPr>
              <a:t>®</a:t>
            </a:r>
            <a:r>
              <a:rPr lang="en-IE" sz="2000" dirty="0" smtClean="0">
                <a:latin typeface="Cambria" pitchFamily="18" charset="0"/>
              </a:rPr>
              <a:t> simulation software is used to carry out the detailed HVAC calculations.</a:t>
            </a:r>
          </a:p>
          <a:p>
            <a:endParaRPr lang="en-IE" sz="2000" dirty="0" smtClean="0">
              <a:latin typeface="Cambria" pitchFamily="18" charset="0"/>
            </a:endParaRPr>
          </a:p>
          <a:p>
            <a:pPr>
              <a:buFont typeface="Wingdings" pitchFamily="2" charset="2"/>
              <a:buChar char="Ø"/>
            </a:pPr>
            <a:r>
              <a:rPr lang="en-IE" sz="2000" dirty="0" smtClean="0">
                <a:latin typeface="Cambria" pitchFamily="18" charset="0"/>
              </a:rPr>
              <a:t>The improvements to the HVAC system are analysed in this case study. </a:t>
            </a:r>
          </a:p>
          <a:p>
            <a:r>
              <a:rPr lang="en-IE" sz="2000" dirty="0" smtClean="0"/>
              <a:t> </a:t>
            </a:r>
            <a:endParaRPr lang="en-US" sz="2000" dirty="0"/>
          </a:p>
        </p:txBody>
      </p:sp>
      <p:pic>
        <p:nvPicPr>
          <p:cNvPr id="26627" name="Picture 3"/>
          <p:cNvPicPr>
            <a:picLocks noGrp="1" noChangeAspect="1" noChangeArrowheads="1"/>
          </p:cNvPicPr>
          <p:nvPr>
            <p:ph sz="half" idx="1"/>
          </p:nvPr>
        </p:nvPicPr>
        <p:blipFill>
          <a:blip r:embed="rId2" cstate="print"/>
          <a:srcRect/>
          <a:stretch>
            <a:fillRect/>
          </a:stretch>
        </p:blipFill>
        <p:spPr bwMode="auto">
          <a:xfrm>
            <a:off x="4572000" y="1571612"/>
            <a:ext cx="4114800" cy="4643470"/>
          </a:xfrm>
          <a:prstGeom prst="rect">
            <a:avLst/>
          </a:prstGeom>
          <a:noFill/>
          <a:ln w="9525">
            <a:noFill/>
            <a:miter lim="800000"/>
            <a:headEnd/>
            <a:tailEnd/>
          </a:ln>
          <a:effectLst/>
        </p:spPr>
      </p:pic>
      <p:cxnSp>
        <p:nvCxnSpPr>
          <p:cNvPr id="16" name="Straight Arrow Connector 15"/>
          <p:cNvCxnSpPr/>
          <p:nvPr/>
        </p:nvCxnSpPr>
        <p:spPr>
          <a:xfrm flipV="1">
            <a:off x="4000496" y="3143248"/>
            <a:ext cx="271464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8594"/>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43000"/>
            <a:ext cx="8229600" cy="1143000"/>
          </a:xfrm>
        </p:spPr>
        <p:txBody>
          <a:bodyPr/>
          <a:lstStyle/>
          <a:p>
            <a:endParaRPr lang="en-US" dirty="0"/>
          </a:p>
        </p:txBody>
      </p:sp>
      <p:sp>
        <p:nvSpPr>
          <p:cNvPr id="3" name="Content Placeholder 2"/>
          <p:cNvSpPr>
            <a:spLocks noGrp="1"/>
          </p:cNvSpPr>
          <p:nvPr>
            <p:ph idx="1"/>
          </p:nvPr>
        </p:nvSpPr>
        <p:spPr>
          <a:xfrm>
            <a:off x="500034" y="285728"/>
            <a:ext cx="8229600" cy="4389120"/>
          </a:xfrm>
        </p:spPr>
        <p:txBody>
          <a:bodyPr>
            <a:normAutofit/>
          </a:bodyPr>
          <a:lstStyle/>
          <a:p>
            <a:pPr>
              <a:buFont typeface="Wingdings" pitchFamily="2" charset="2"/>
              <a:buChar char="Ø"/>
            </a:pPr>
            <a:endParaRPr lang="en-IE" sz="2000" dirty="0" smtClean="0"/>
          </a:p>
          <a:p>
            <a:pPr>
              <a:buFont typeface="Wingdings" pitchFamily="2" charset="2"/>
              <a:buChar char="Ø"/>
            </a:pPr>
            <a:r>
              <a:rPr lang="en-IE" sz="2000" dirty="0" smtClean="0"/>
              <a:t>Below is a schematic of the current HVAC system serving the clean room. </a:t>
            </a:r>
          </a:p>
          <a:p>
            <a:pPr>
              <a:buFont typeface="Wingdings" pitchFamily="2" charset="2"/>
              <a:buChar char="Ø"/>
            </a:pPr>
            <a:r>
              <a:rPr lang="en-IE" sz="2000" dirty="0" smtClean="0"/>
              <a:t>Exhaust air which carries some of the preconditioned air and heated air from fume hoods is wasted without heat recovery. </a:t>
            </a:r>
            <a:endParaRPr lang="en-US" sz="2000" dirty="0"/>
          </a:p>
        </p:txBody>
      </p:sp>
      <p:pic>
        <p:nvPicPr>
          <p:cNvPr id="5" name="Picture 4"/>
          <p:cNvPicPr/>
          <p:nvPr/>
        </p:nvPicPr>
        <p:blipFill>
          <a:blip r:embed="rId2" cstate="print"/>
          <a:srcRect l="19882" t="30461" r="21434" b="34433"/>
          <a:stretch>
            <a:fillRect/>
          </a:stretch>
        </p:blipFill>
        <p:spPr bwMode="auto">
          <a:xfrm>
            <a:off x="857224" y="2428868"/>
            <a:ext cx="7715304" cy="3648081"/>
          </a:xfrm>
          <a:prstGeom prst="rect">
            <a:avLst/>
          </a:prstGeom>
          <a:noFill/>
          <a:ln w="9525">
            <a:noFill/>
            <a:miter lim="800000"/>
            <a:headEnd/>
            <a:tailEnd/>
          </a:ln>
        </p:spPr>
      </p:pic>
    </p:spTree>
  </p:cSld>
  <p:clrMapOvr>
    <a:masterClrMapping/>
  </p:clrMapOvr>
  <p:transition advTm="6346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356"/>
            <a:ext cx="8229600" cy="1143000"/>
          </a:xfrm>
        </p:spPr>
        <p:txBody>
          <a:bodyPr/>
          <a:lstStyle/>
          <a:p>
            <a:pPr algn="ctr"/>
            <a:r>
              <a:rPr lang="en-IE" dirty="0" smtClean="0"/>
              <a:t>Case study continued</a:t>
            </a:r>
            <a:endParaRPr lang="en-IE" dirty="0"/>
          </a:p>
        </p:txBody>
      </p:sp>
      <p:sp>
        <p:nvSpPr>
          <p:cNvPr id="3" name="Content Placeholder 2"/>
          <p:cNvSpPr>
            <a:spLocks noGrp="1"/>
          </p:cNvSpPr>
          <p:nvPr>
            <p:ph idx="1"/>
          </p:nvPr>
        </p:nvSpPr>
        <p:spPr>
          <a:xfrm>
            <a:off x="571472" y="2000240"/>
            <a:ext cx="8229600" cy="5760640"/>
          </a:xfrm>
        </p:spPr>
        <p:txBody>
          <a:bodyPr>
            <a:normAutofit/>
          </a:bodyPr>
          <a:lstStyle/>
          <a:p>
            <a:pPr>
              <a:buFont typeface="Wingdings" pitchFamily="2" charset="2"/>
              <a:buChar char="Ø"/>
            </a:pPr>
            <a:r>
              <a:rPr lang="en-IE" sz="2000" dirty="0" smtClean="0">
                <a:latin typeface="Cambria" pitchFamily="18" charset="0"/>
              </a:rPr>
              <a:t>Kircher proposed the installation of a heat recovery system with an effective area of 45m</a:t>
            </a:r>
            <a:r>
              <a:rPr lang="en-IE" sz="2000" baseline="30000" dirty="0" smtClean="0">
                <a:latin typeface="Cambria" pitchFamily="18" charset="0"/>
              </a:rPr>
              <a:t>2</a:t>
            </a:r>
            <a:r>
              <a:rPr lang="en-IE" sz="2000" dirty="0" smtClean="0">
                <a:latin typeface="Cambria" pitchFamily="18" charset="0"/>
              </a:rPr>
              <a:t>.</a:t>
            </a:r>
            <a:endParaRPr lang="en-IE" sz="2000" baseline="30000" dirty="0" smtClean="0">
              <a:latin typeface="Cambria" pitchFamily="18" charset="0"/>
            </a:endParaRP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The savings were substantial, $110,700 was saved with the introduction of a heat recovery system.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 The heat recovery system alone reduced this cost by 6%.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The payback periods for the proposed heat recovery system were two years and eight months for a new build, and four years and four months for a retro-fit. </a:t>
            </a:r>
          </a:p>
          <a:p>
            <a:pPr>
              <a:buFont typeface="Wingdings" pitchFamily="2" charset="2"/>
              <a:buChar char="Ø"/>
            </a:pPr>
            <a:endParaRPr lang="en-IE" sz="2000" dirty="0" smtClean="0">
              <a:latin typeface="Cambria" pitchFamily="18" charset="0"/>
            </a:endParaRPr>
          </a:p>
        </p:txBody>
      </p:sp>
    </p:spTree>
  </p:cSld>
  <p:clrMapOvr>
    <a:masterClrMapping/>
  </p:clrMapOvr>
  <p:transition advTm="6311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Conclusions</a:t>
            </a:r>
            <a:endParaRPr lang="en-IE" dirty="0"/>
          </a:p>
        </p:txBody>
      </p:sp>
      <p:sp>
        <p:nvSpPr>
          <p:cNvPr id="3" name="Content Placeholder 2"/>
          <p:cNvSpPr>
            <a:spLocks noGrp="1"/>
          </p:cNvSpPr>
          <p:nvPr>
            <p:ph idx="1"/>
          </p:nvPr>
        </p:nvSpPr>
        <p:spPr/>
        <p:txBody>
          <a:bodyPr>
            <a:normAutofit/>
          </a:bodyPr>
          <a:lstStyle/>
          <a:p>
            <a:pPr>
              <a:buFont typeface="Wingdings" pitchFamily="2" charset="2"/>
              <a:buChar char="Ø"/>
            </a:pPr>
            <a:r>
              <a:rPr lang="en-IE" sz="2000" dirty="0" smtClean="0">
                <a:latin typeface="Cambria" pitchFamily="18" charset="0"/>
              </a:rPr>
              <a:t> Heat recovery for air conditioning systems reduces both energy consumption and CO</a:t>
            </a:r>
            <a:r>
              <a:rPr lang="en-IE" sz="2000" baseline="-25000" dirty="0" smtClean="0">
                <a:latin typeface="Cambria" pitchFamily="18" charset="0"/>
              </a:rPr>
              <a:t>2</a:t>
            </a:r>
            <a:r>
              <a:rPr lang="en-IE" sz="2000" dirty="0" smtClean="0">
                <a:latin typeface="Cambria" pitchFamily="18" charset="0"/>
              </a:rPr>
              <a:t> emissions.</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Results showed that the heating/cooling capacity was improved by up to 48%.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Co</a:t>
            </a:r>
            <a:r>
              <a:rPr lang="en-IE" sz="2000" baseline="-25000" dirty="0" smtClean="0">
                <a:latin typeface="Cambria" pitchFamily="18" charset="0"/>
              </a:rPr>
              <a:t>2</a:t>
            </a:r>
            <a:r>
              <a:rPr lang="en-IE" sz="2000" dirty="0" smtClean="0">
                <a:latin typeface="Cambria" pitchFamily="18" charset="0"/>
              </a:rPr>
              <a:t> emissions dropped an average of 28%.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As a process for reducing energy requirements, heat recovery is a tool that every engineer should use during design. </a:t>
            </a:r>
          </a:p>
          <a:p>
            <a:pPr>
              <a:buFont typeface="Wingdings" pitchFamily="2" charset="2"/>
              <a:buChar char="Ø"/>
            </a:pPr>
            <a:endParaRPr lang="en-IE" sz="2000" dirty="0" smtClean="0">
              <a:latin typeface="Cambria" pitchFamily="18" charset="0"/>
            </a:endParaRPr>
          </a:p>
          <a:p>
            <a:pPr>
              <a:buFont typeface="Wingdings" pitchFamily="2" charset="2"/>
              <a:buChar char="Ø"/>
            </a:pPr>
            <a:endParaRPr lang="en-IE" sz="2000" dirty="0"/>
          </a:p>
        </p:txBody>
      </p:sp>
    </p:spTree>
  </p:cSld>
  <p:clrMapOvr>
    <a:masterClrMapping/>
  </p:clrMapOvr>
  <p:transition advTm="5148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305800" cy="1143000"/>
          </a:xfrm>
        </p:spPr>
        <p:txBody>
          <a:bodyPr>
            <a:normAutofit/>
          </a:bodyPr>
          <a:lstStyle/>
          <a:p>
            <a:pPr algn="ctr"/>
            <a:r>
              <a:rPr lang="en-IE" sz="6000" dirty="0" smtClean="0"/>
              <a:t>Thank You</a:t>
            </a:r>
            <a:endParaRPr lang="en-IE" sz="6000" dirty="0"/>
          </a:p>
        </p:txBody>
      </p:sp>
    </p:spTree>
  </p:cSld>
  <p:clrMapOvr>
    <a:masterClrMapping/>
  </p:clrMapOvr>
  <p:transition advTm="182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idx="1"/>
          </p:nvPr>
        </p:nvSpPr>
        <p:spPr/>
        <p:txBody>
          <a:bodyPr/>
          <a:lstStyle/>
          <a:p>
            <a:pPr marL="514350" indent="-514350">
              <a:buFont typeface="Wingdings" pitchFamily="2" charset="2"/>
              <a:buChar char="Ø"/>
            </a:pPr>
            <a:r>
              <a:rPr lang="en-IE" dirty="0" smtClean="0">
                <a:latin typeface="Cambria" pitchFamily="18" charset="0"/>
              </a:rPr>
              <a:t>Commercial Buildings</a:t>
            </a:r>
          </a:p>
          <a:p>
            <a:pPr marL="514350" indent="-514350">
              <a:buFont typeface="Wingdings" pitchFamily="2" charset="2"/>
              <a:buChar char="Ø"/>
            </a:pPr>
            <a:endParaRPr lang="en-IE" dirty="0" smtClean="0">
              <a:latin typeface="Cambria" pitchFamily="18" charset="0"/>
            </a:endParaRPr>
          </a:p>
          <a:p>
            <a:pPr marL="514350" indent="-514350">
              <a:buFont typeface="Wingdings" pitchFamily="2" charset="2"/>
              <a:buChar char="Ø"/>
            </a:pPr>
            <a:r>
              <a:rPr lang="en-IE" dirty="0" smtClean="0">
                <a:latin typeface="Cambria" pitchFamily="18" charset="0"/>
              </a:rPr>
              <a:t>Heat Recovery Systems </a:t>
            </a:r>
          </a:p>
          <a:p>
            <a:pPr marL="514350" indent="-514350">
              <a:buFont typeface="Wingdings" pitchFamily="2" charset="2"/>
              <a:buChar char="Ø"/>
            </a:pPr>
            <a:endParaRPr lang="en-IE" dirty="0" smtClean="0">
              <a:latin typeface="Cambria" pitchFamily="18" charset="0"/>
            </a:endParaRPr>
          </a:p>
          <a:p>
            <a:pPr marL="514350" indent="-514350">
              <a:buFont typeface="Wingdings" pitchFamily="2" charset="2"/>
              <a:buChar char="Ø"/>
            </a:pPr>
            <a:r>
              <a:rPr lang="en-IE" dirty="0" smtClean="0">
                <a:latin typeface="Cambria" pitchFamily="18" charset="0"/>
              </a:rPr>
              <a:t>Heat Recovery Applications</a:t>
            </a:r>
          </a:p>
          <a:p>
            <a:pPr marL="514350" indent="-514350">
              <a:buFont typeface="Wingdings" pitchFamily="2" charset="2"/>
              <a:buChar char="Ø"/>
            </a:pPr>
            <a:endParaRPr lang="en-IE" dirty="0" smtClean="0">
              <a:latin typeface="Cambria" pitchFamily="18" charset="0"/>
            </a:endParaRPr>
          </a:p>
          <a:p>
            <a:pPr marL="514350" indent="-514350">
              <a:buFont typeface="Wingdings" pitchFamily="2" charset="2"/>
              <a:buChar char="Ø"/>
            </a:pPr>
            <a:r>
              <a:rPr lang="en-IE" dirty="0" smtClean="0">
                <a:latin typeface="Cambria" pitchFamily="18" charset="0"/>
              </a:rPr>
              <a:t>Case Study:- Simulation for clean room</a:t>
            </a:r>
            <a:endParaRPr lang="en-IE" dirty="0">
              <a:latin typeface="Cambria" pitchFamily="18" charset="0"/>
            </a:endParaRPr>
          </a:p>
        </p:txBody>
      </p:sp>
    </p:spTree>
  </p:cSld>
  <p:clrMapOvr>
    <a:masterClrMapping/>
  </p:clrMapOvr>
  <p:transition advTm="2293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Heat Recovery- Why??</a:t>
            </a:r>
            <a:endParaRPr lang="en-IE" dirty="0"/>
          </a:p>
        </p:txBody>
      </p:sp>
      <p:sp>
        <p:nvSpPr>
          <p:cNvPr id="3" name="Content Placeholder 2"/>
          <p:cNvSpPr>
            <a:spLocks noGrp="1"/>
          </p:cNvSpPr>
          <p:nvPr>
            <p:ph idx="1"/>
          </p:nvPr>
        </p:nvSpPr>
        <p:spPr/>
        <p:txBody>
          <a:bodyPr>
            <a:normAutofit/>
          </a:bodyPr>
          <a:lstStyle/>
          <a:p>
            <a:pPr>
              <a:buFont typeface="Wingdings" pitchFamily="2" charset="2"/>
              <a:buChar char="Ø"/>
            </a:pPr>
            <a:r>
              <a:rPr lang="en-IE" dirty="0" smtClean="0"/>
              <a:t>Many commercial buildings will require some form of air conditioning.</a:t>
            </a:r>
          </a:p>
          <a:p>
            <a:pPr>
              <a:buFont typeface="Wingdings" pitchFamily="2" charset="2"/>
              <a:buChar char="Ø"/>
            </a:pPr>
            <a:r>
              <a:rPr lang="en-IE" dirty="0" smtClean="0"/>
              <a:t>Once the need for A/C is established, the engineer must incorporate any possible energy saving techniques into the design.</a:t>
            </a:r>
          </a:p>
          <a:p>
            <a:pPr>
              <a:buFont typeface="Wingdings" pitchFamily="2" charset="2"/>
              <a:buChar char="Ø"/>
            </a:pPr>
            <a:r>
              <a:rPr lang="en-IE" dirty="0" smtClean="0"/>
              <a:t>One of these techniques is Heat recovery.</a:t>
            </a:r>
          </a:p>
          <a:p>
            <a:pPr>
              <a:buFont typeface="Wingdings" pitchFamily="2" charset="2"/>
              <a:buChar char="Ø"/>
            </a:pPr>
            <a:r>
              <a:rPr lang="en-IE" dirty="0" smtClean="0"/>
              <a:t>We will examine devices that recover heat from exhaust ductwork. </a:t>
            </a:r>
            <a:endParaRPr lang="en-IE" dirty="0"/>
          </a:p>
        </p:txBody>
      </p:sp>
    </p:spTree>
  </p:cSld>
  <p:clrMapOvr>
    <a:masterClrMapping/>
  </p:clrMapOvr>
  <p:transition advTm="2719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IE" sz="3200" dirty="0" smtClean="0"/>
              <a:t>Features of a Thermal Wheel </a:t>
            </a:r>
            <a:endParaRPr lang="en-IE" sz="3200" dirty="0"/>
          </a:p>
        </p:txBody>
      </p:sp>
      <p:sp>
        <p:nvSpPr>
          <p:cNvPr id="6" name="Text Placeholder 5"/>
          <p:cNvSpPr>
            <a:spLocks noGrp="1"/>
          </p:cNvSpPr>
          <p:nvPr>
            <p:ph type="body" idx="2"/>
          </p:nvPr>
        </p:nvSpPr>
        <p:spPr/>
        <p:txBody>
          <a:bodyPr>
            <a:normAutofit/>
          </a:bodyPr>
          <a:lstStyle/>
          <a:p>
            <a:pPr>
              <a:buFont typeface="Wingdings" pitchFamily="2" charset="2"/>
              <a:buChar char="Ø"/>
            </a:pPr>
            <a:r>
              <a:rPr lang="en-IE" sz="2000" dirty="0" smtClean="0">
                <a:latin typeface="Cambria" pitchFamily="18" charset="0"/>
              </a:rPr>
              <a:t>Recovers heat from exhaust air &amp; transfers this heat to the supply air.</a:t>
            </a:r>
          </a:p>
          <a:p>
            <a:endParaRPr lang="en-IE" sz="2000" dirty="0" smtClean="0">
              <a:latin typeface="Cambria" pitchFamily="18" charset="0"/>
            </a:endParaRPr>
          </a:p>
          <a:p>
            <a:pPr>
              <a:buFont typeface="Wingdings" pitchFamily="2" charset="2"/>
              <a:buChar char="Ø"/>
            </a:pPr>
            <a:r>
              <a:rPr lang="en-IE" sz="2000" dirty="0" smtClean="0">
                <a:latin typeface="Cambria" pitchFamily="18" charset="0"/>
              </a:rPr>
              <a:t>Recovers both sensible and latent heat.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High efficiencies ranging between 70 &amp; 90%.</a:t>
            </a:r>
          </a:p>
          <a:p>
            <a:pPr>
              <a:buFont typeface="Wingdings" pitchFamily="2" charset="2"/>
              <a:buChar char="Ø"/>
            </a:pPr>
            <a:endParaRPr lang="en-IE" sz="2000" dirty="0" smtClean="0"/>
          </a:p>
        </p:txBody>
      </p:sp>
      <p:pic>
        <p:nvPicPr>
          <p:cNvPr id="7" name="Content Placeholder 6" descr="Thermal wheel 2.jpg"/>
          <p:cNvPicPr>
            <a:picLocks noGrp="1" noChangeAspect="1"/>
          </p:cNvPicPr>
          <p:nvPr>
            <p:ph sz="half" idx="1"/>
          </p:nvPr>
        </p:nvPicPr>
        <p:blipFill>
          <a:blip r:embed="rId2" cstate="print"/>
          <a:stretch>
            <a:fillRect/>
          </a:stretch>
        </p:blipFill>
        <p:spPr>
          <a:xfrm>
            <a:off x="4000496" y="1428737"/>
            <a:ext cx="4500593" cy="3500462"/>
          </a:xfrm>
        </p:spPr>
      </p:pic>
      <p:graphicFrame>
        <p:nvGraphicFramePr>
          <p:cNvPr id="5" name="Table 4"/>
          <p:cNvGraphicFramePr>
            <a:graphicFrameLocks noGrp="1"/>
          </p:cNvGraphicFramePr>
          <p:nvPr/>
        </p:nvGraphicFramePr>
        <p:xfrm>
          <a:off x="5072066" y="5143512"/>
          <a:ext cx="2440777" cy="1463040"/>
        </p:xfrm>
        <a:graphic>
          <a:graphicData uri="http://schemas.openxmlformats.org/drawingml/2006/table">
            <a:tbl>
              <a:tblPr firstRow="1" bandRow="1">
                <a:tableStyleId>{00A15C55-8517-42AA-B614-E9B94910E393}</a:tableStyleId>
              </a:tblPr>
              <a:tblGrid>
                <a:gridCol w="2440777"/>
              </a:tblGrid>
              <a:tr h="0">
                <a:tc>
                  <a:txBody>
                    <a:bodyPr/>
                    <a:lstStyle/>
                    <a:p>
                      <a:r>
                        <a:rPr lang="en-IE" b="0" dirty="0" smtClean="0">
                          <a:solidFill>
                            <a:schemeClr val="tx1"/>
                          </a:solidFill>
                        </a:rPr>
                        <a:t>RA</a:t>
                      </a:r>
                      <a:r>
                        <a:rPr lang="en-IE" b="0" baseline="0" dirty="0" smtClean="0">
                          <a:solidFill>
                            <a:schemeClr val="tx1"/>
                          </a:solidFill>
                        </a:rPr>
                        <a:t> – Pre recovery </a:t>
                      </a:r>
                      <a:endParaRPr lang="en-US" b="0" dirty="0">
                        <a:solidFill>
                          <a:schemeClr val="tx1"/>
                        </a:solidFill>
                      </a:endParaRPr>
                    </a:p>
                  </a:txBody>
                  <a:tcPr>
                    <a:solidFill>
                      <a:schemeClr val="tx2">
                        <a:lumMod val="40000"/>
                        <a:lumOff val="60000"/>
                      </a:schemeClr>
                    </a:solidFill>
                  </a:tcPr>
                </a:tc>
              </a:tr>
              <a:tr h="0">
                <a:tc>
                  <a:txBody>
                    <a:bodyPr/>
                    <a:lstStyle/>
                    <a:p>
                      <a:r>
                        <a:rPr lang="en-IE" dirty="0" smtClean="0"/>
                        <a:t>EA </a:t>
                      </a:r>
                      <a:r>
                        <a:rPr lang="en-IE" baseline="0" dirty="0" smtClean="0"/>
                        <a:t> -After recovery </a:t>
                      </a:r>
                      <a:endParaRPr lang="en-US" dirty="0"/>
                    </a:p>
                  </a:txBody>
                  <a:tcPr>
                    <a:solidFill>
                      <a:schemeClr val="tx2">
                        <a:lumMod val="40000"/>
                        <a:lumOff val="60000"/>
                      </a:schemeClr>
                    </a:solidFill>
                  </a:tcPr>
                </a:tc>
              </a:tr>
              <a:tr h="0">
                <a:tc>
                  <a:txBody>
                    <a:bodyPr/>
                    <a:lstStyle/>
                    <a:p>
                      <a:r>
                        <a:rPr lang="en-IE" dirty="0" smtClean="0"/>
                        <a:t>OA –Pre recovery</a:t>
                      </a:r>
                      <a:r>
                        <a:rPr lang="en-IE" baseline="0" dirty="0" smtClean="0"/>
                        <a:t> </a:t>
                      </a:r>
                      <a:endParaRPr lang="en-US" dirty="0"/>
                    </a:p>
                  </a:txBody>
                  <a:tcPr>
                    <a:solidFill>
                      <a:schemeClr val="tx2">
                        <a:lumMod val="40000"/>
                        <a:lumOff val="60000"/>
                      </a:schemeClr>
                    </a:solidFill>
                  </a:tcPr>
                </a:tc>
              </a:tr>
              <a:tr h="0">
                <a:tc>
                  <a:txBody>
                    <a:bodyPr/>
                    <a:lstStyle/>
                    <a:p>
                      <a:r>
                        <a:rPr lang="en-IE" dirty="0" smtClean="0"/>
                        <a:t> SA –After Recovery </a:t>
                      </a:r>
                      <a:endParaRPr lang="en-US" dirty="0"/>
                    </a:p>
                  </a:txBody>
                  <a:tcPr>
                    <a:solidFill>
                      <a:schemeClr val="tx2">
                        <a:lumMod val="40000"/>
                        <a:lumOff val="60000"/>
                      </a:schemeClr>
                    </a:solidFill>
                  </a:tcPr>
                </a:tc>
              </a:tr>
            </a:tbl>
          </a:graphicData>
        </a:graphic>
      </p:graphicFrame>
    </p:spTree>
  </p:cSld>
  <p:clrMapOvr>
    <a:masterClrMapping/>
  </p:clrMapOvr>
  <p:transition advTm="3063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Thermal Wheel Continued. </a:t>
            </a:r>
            <a:endParaRPr lang="en-IE" dirty="0"/>
          </a:p>
        </p:txBody>
      </p:sp>
      <p:sp>
        <p:nvSpPr>
          <p:cNvPr id="3" name="Content Placeholder 2"/>
          <p:cNvSpPr>
            <a:spLocks noGrp="1"/>
          </p:cNvSpPr>
          <p:nvPr>
            <p:ph idx="1"/>
          </p:nvPr>
        </p:nvSpPr>
        <p:spPr/>
        <p:txBody>
          <a:bodyPr>
            <a:normAutofit/>
          </a:bodyPr>
          <a:lstStyle/>
          <a:p>
            <a:pPr>
              <a:buFont typeface="Wingdings" pitchFamily="2" charset="2"/>
              <a:buChar char="Ø"/>
            </a:pPr>
            <a:r>
              <a:rPr lang="en-IE" sz="2400" dirty="0" smtClean="0">
                <a:latin typeface="Cambria" pitchFamily="18" charset="0"/>
              </a:rPr>
              <a:t>Manufactures catalogues give the required air velocity depending on the units size. </a:t>
            </a:r>
          </a:p>
          <a:p>
            <a:pPr>
              <a:buFont typeface="Wingdings" pitchFamily="2" charset="2"/>
              <a:buChar char="Ø"/>
            </a:pPr>
            <a:endParaRPr lang="en-IE" sz="2400" dirty="0" smtClean="0">
              <a:latin typeface="Cambria" pitchFamily="18" charset="0"/>
            </a:endParaRPr>
          </a:p>
          <a:p>
            <a:pPr>
              <a:buFont typeface="Wingdings" pitchFamily="2" charset="2"/>
              <a:buChar char="Ø"/>
            </a:pPr>
            <a:r>
              <a:rPr lang="en-IE" sz="2400" dirty="0" smtClean="0">
                <a:latin typeface="Cambria" pitchFamily="18" charset="0"/>
              </a:rPr>
              <a:t>One disadvantage is cross contamination of the two air streams. Harmful bacteria in the exhaust air can contaminate the supply air.</a:t>
            </a:r>
          </a:p>
          <a:p>
            <a:pPr>
              <a:buFont typeface="Wingdings" pitchFamily="2" charset="2"/>
              <a:buChar char="Ø"/>
            </a:pPr>
            <a:endParaRPr lang="en-IE" sz="2400" dirty="0" smtClean="0">
              <a:latin typeface="Cambria" pitchFamily="18" charset="0"/>
            </a:endParaRPr>
          </a:p>
          <a:p>
            <a:pPr>
              <a:buFont typeface="Wingdings" pitchFamily="2" charset="2"/>
              <a:buChar char="Ø"/>
            </a:pPr>
            <a:r>
              <a:rPr lang="en-IE" sz="2400" dirty="0" smtClean="0">
                <a:latin typeface="Cambria" pitchFamily="18" charset="0"/>
              </a:rPr>
              <a:t>A purge sector can be used to prevent the transfer of contaminants into the supply air stream.</a:t>
            </a:r>
          </a:p>
          <a:p>
            <a:pPr>
              <a:buFont typeface="Wingdings" pitchFamily="2" charset="2"/>
              <a:buChar char="Ø"/>
            </a:pPr>
            <a:endParaRPr lang="en-IE" sz="2400" dirty="0" smtClean="0"/>
          </a:p>
          <a:p>
            <a:pPr>
              <a:buFont typeface="Wingdings" pitchFamily="2" charset="2"/>
              <a:buChar char="Ø"/>
            </a:pPr>
            <a:endParaRPr lang="en-IE" sz="2400" dirty="0" smtClean="0"/>
          </a:p>
          <a:p>
            <a:pPr>
              <a:buFont typeface="Wingdings" pitchFamily="2" charset="2"/>
              <a:buChar char="Ø"/>
            </a:pPr>
            <a:endParaRPr lang="en-IE" sz="2400" dirty="0" smtClean="0"/>
          </a:p>
          <a:p>
            <a:pPr>
              <a:buFont typeface="Wingdings" pitchFamily="2" charset="2"/>
              <a:buChar char="Ø"/>
            </a:pPr>
            <a:endParaRPr lang="en-IE" sz="2400" dirty="0" smtClean="0"/>
          </a:p>
          <a:p>
            <a:pPr>
              <a:buFont typeface="Wingdings" pitchFamily="2" charset="2"/>
              <a:buChar char="Ø"/>
            </a:pPr>
            <a:endParaRPr lang="en-IE" sz="2400" dirty="0" smtClean="0"/>
          </a:p>
          <a:p>
            <a:pPr>
              <a:buFont typeface="Wingdings" pitchFamily="2" charset="2"/>
              <a:buChar char="Ø"/>
            </a:pPr>
            <a:endParaRPr lang="en-IE" sz="2400" dirty="0" smtClean="0"/>
          </a:p>
          <a:p>
            <a:pPr>
              <a:buFont typeface="Wingdings" pitchFamily="2" charset="2"/>
              <a:buChar char="Ø"/>
            </a:pPr>
            <a:endParaRPr lang="en-IE" sz="2400" dirty="0" smtClean="0"/>
          </a:p>
          <a:p>
            <a:pPr>
              <a:buFont typeface="Wingdings" pitchFamily="2" charset="2"/>
              <a:buChar char="Ø"/>
            </a:pPr>
            <a:endParaRPr lang="en-IE" dirty="0" smtClean="0"/>
          </a:p>
        </p:txBody>
      </p:sp>
    </p:spTree>
  </p:cSld>
  <p:clrMapOvr>
    <a:masterClrMapping/>
  </p:clrMapOvr>
  <p:transition advTm="4486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rmal wheel _amp_ Filter access sect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advTm="1627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98776" cy="1162050"/>
          </a:xfrm>
        </p:spPr>
        <p:txBody>
          <a:bodyPr>
            <a:normAutofit/>
          </a:bodyPr>
          <a:lstStyle/>
          <a:p>
            <a:pPr algn="ctr"/>
            <a:r>
              <a:rPr lang="en-IE" sz="3200" dirty="0" smtClean="0"/>
              <a:t>Features of a Run Around Coil (RAC) </a:t>
            </a:r>
            <a:endParaRPr lang="en-IE" sz="3200" dirty="0"/>
          </a:p>
        </p:txBody>
      </p:sp>
      <p:sp>
        <p:nvSpPr>
          <p:cNvPr id="4" name="Text Placeholder 3"/>
          <p:cNvSpPr>
            <a:spLocks noGrp="1"/>
          </p:cNvSpPr>
          <p:nvPr>
            <p:ph type="body" idx="2"/>
          </p:nvPr>
        </p:nvSpPr>
        <p:spPr>
          <a:xfrm>
            <a:off x="457200" y="1435100"/>
            <a:ext cx="4042792" cy="4691063"/>
          </a:xfrm>
        </p:spPr>
        <p:txBody>
          <a:bodyPr>
            <a:normAutofit lnSpcReduction="10000"/>
          </a:bodyPr>
          <a:lstStyle/>
          <a:p>
            <a:pPr>
              <a:buFont typeface="Wingdings" pitchFamily="2" charset="2"/>
              <a:buChar char="Ø"/>
            </a:pPr>
            <a:r>
              <a:rPr lang="en-IE" sz="2000" dirty="0" smtClean="0"/>
              <a:t>The RAC consists of a pair of finned tube coils which recover warm/cool air from the exhaust air stream.</a:t>
            </a:r>
          </a:p>
          <a:p>
            <a:pPr>
              <a:buFont typeface="Wingdings" pitchFamily="2" charset="2"/>
              <a:buChar char="Ø"/>
            </a:pPr>
            <a:endParaRPr lang="en-IE" sz="2000" dirty="0" smtClean="0"/>
          </a:p>
          <a:p>
            <a:pPr>
              <a:buFont typeface="Wingdings" pitchFamily="2" charset="2"/>
              <a:buChar char="Ø"/>
            </a:pPr>
            <a:r>
              <a:rPr lang="en-IE" sz="2000" dirty="0" smtClean="0"/>
              <a:t> The pipe work system usually distributes water, which transfers the heat between the two air streams. A pump is fitted to circulate the water. </a:t>
            </a:r>
          </a:p>
          <a:p>
            <a:pPr>
              <a:buFont typeface="Wingdings" pitchFamily="2" charset="2"/>
              <a:buChar char="Ø"/>
            </a:pPr>
            <a:endParaRPr lang="en-IE" sz="2000" dirty="0" smtClean="0"/>
          </a:p>
          <a:p>
            <a:pPr>
              <a:buFont typeface="Wingdings" pitchFamily="2" charset="2"/>
              <a:buChar char="Ø"/>
            </a:pPr>
            <a:r>
              <a:rPr lang="en-IE" sz="2000" dirty="0" smtClean="0"/>
              <a:t>Operate at an efficiency of between 40 &amp; 60 %.</a:t>
            </a:r>
          </a:p>
          <a:p>
            <a:pPr>
              <a:buFont typeface="Wingdings" pitchFamily="2" charset="2"/>
              <a:buChar char="Ø"/>
            </a:pPr>
            <a:endParaRPr lang="en-IE" sz="2000" dirty="0" smtClean="0"/>
          </a:p>
          <a:p>
            <a:pPr>
              <a:buFont typeface="Wingdings" pitchFamily="2" charset="2"/>
              <a:buChar char="Ø"/>
            </a:pPr>
            <a:r>
              <a:rPr lang="en-IE" sz="2000" dirty="0" smtClean="0"/>
              <a:t>Recovers sensible heat only.</a:t>
            </a:r>
          </a:p>
          <a:p>
            <a:pPr>
              <a:buFont typeface="Wingdings" pitchFamily="2" charset="2"/>
              <a:buChar char="Ø"/>
            </a:pPr>
            <a:endParaRPr lang="en-IE" sz="2000" dirty="0" smtClean="0"/>
          </a:p>
          <a:p>
            <a:pPr>
              <a:buFont typeface="Wingdings" pitchFamily="2" charset="2"/>
              <a:buChar char="Ø"/>
            </a:pPr>
            <a:endParaRPr lang="en-IE" sz="2000" dirty="0" smtClean="0"/>
          </a:p>
          <a:p>
            <a:endParaRPr lang="en-IE" sz="2000" dirty="0" smtClean="0"/>
          </a:p>
          <a:p>
            <a:pPr>
              <a:buFont typeface="Wingdings" pitchFamily="2" charset="2"/>
              <a:buChar char="Ø"/>
            </a:pPr>
            <a:endParaRPr lang="en-IE" sz="2000" dirty="0" smtClean="0"/>
          </a:p>
          <a:p>
            <a:pPr>
              <a:buFont typeface="Wingdings" pitchFamily="2" charset="2"/>
              <a:buChar char="Ø"/>
            </a:pPr>
            <a:endParaRPr lang="en-IE" sz="2000" dirty="0" smtClean="0"/>
          </a:p>
          <a:p>
            <a:pPr>
              <a:buFont typeface="Wingdings" pitchFamily="2" charset="2"/>
              <a:buChar char="Ø"/>
            </a:pPr>
            <a:endParaRPr lang="en-IE" sz="2000" dirty="0" smtClean="0"/>
          </a:p>
          <a:p>
            <a:pPr>
              <a:buFont typeface="Wingdings" pitchFamily="2" charset="2"/>
              <a:buChar char="Ø"/>
            </a:pPr>
            <a:endParaRPr lang="en-IE" sz="2000" dirty="0"/>
          </a:p>
        </p:txBody>
      </p:sp>
      <p:pic>
        <p:nvPicPr>
          <p:cNvPr id="5" name="Content Placeholder 4" descr="RAC.jpg"/>
          <p:cNvPicPr>
            <a:picLocks noGrp="1" noChangeAspect="1"/>
          </p:cNvPicPr>
          <p:nvPr>
            <p:ph sz="half" idx="1"/>
          </p:nvPr>
        </p:nvPicPr>
        <p:blipFill>
          <a:blip r:embed="rId2" cstate="print"/>
          <a:stretch>
            <a:fillRect/>
          </a:stretch>
        </p:blipFill>
        <p:spPr>
          <a:xfrm>
            <a:off x="4860032" y="908721"/>
            <a:ext cx="3875117" cy="4248471"/>
          </a:xfrm>
        </p:spPr>
      </p:pic>
      <p:graphicFrame>
        <p:nvGraphicFramePr>
          <p:cNvPr id="6" name="Table 5"/>
          <p:cNvGraphicFramePr>
            <a:graphicFrameLocks noGrp="1"/>
          </p:cNvGraphicFramePr>
          <p:nvPr/>
        </p:nvGraphicFramePr>
        <p:xfrm>
          <a:off x="5724128" y="5229200"/>
          <a:ext cx="2440777" cy="1341120"/>
        </p:xfrm>
        <a:graphic>
          <a:graphicData uri="http://schemas.openxmlformats.org/drawingml/2006/table">
            <a:tbl>
              <a:tblPr firstRow="1" bandRow="1">
                <a:tableStyleId>{00A15C55-8517-42AA-B614-E9B94910E393}</a:tableStyleId>
              </a:tblPr>
              <a:tblGrid>
                <a:gridCol w="2440777"/>
              </a:tblGrid>
              <a:tr h="0">
                <a:tc>
                  <a:txBody>
                    <a:bodyPr/>
                    <a:lstStyle/>
                    <a:p>
                      <a:r>
                        <a:rPr lang="en-IE" sz="1600" b="0" baseline="0" dirty="0" smtClean="0">
                          <a:solidFill>
                            <a:schemeClr val="tx1"/>
                          </a:solidFill>
                          <a:latin typeface="Cambria" pitchFamily="18" charset="0"/>
                        </a:rPr>
                        <a:t>Return air temp   = 24</a:t>
                      </a:r>
                      <a:r>
                        <a:rPr lang="en-IE" sz="1600" b="0" baseline="0" dirty="0" smtClean="0">
                          <a:solidFill>
                            <a:schemeClr val="tx1"/>
                          </a:solidFill>
                          <a:latin typeface="Cambria" pitchFamily="18" charset="0"/>
                          <a:ea typeface="DFKai-SB"/>
                        </a:rPr>
                        <a:t>°C</a:t>
                      </a:r>
                      <a:r>
                        <a:rPr lang="en-IE" sz="1600" b="0" baseline="0" dirty="0" smtClean="0">
                          <a:solidFill>
                            <a:schemeClr val="tx1"/>
                          </a:solidFill>
                          <a:latin typeface="Cambria" pitchFamily="18" charset="0"/>
                        </a:rPr>
                        <a:t> </a:t>
                      </a:r>
                      <a:endParaRPr lang="en-US" sz="1600" b="0" dirty="0">
                        <a:solidFill>
                          <a:schemeClr val="tx1"/>
                        </a:solidFill>
                        <a:latin typeface="Cambria" pitchFamily="18" charset="0"/>
                      </a:endParaRPr>
                    </a:p>
                  </a:txBody>
                  <a:tcPr>
                    <a:solidFill>
                      <a:schemeClr val="tx2">
                        <a:lumMod val="40000"/>
                        <a:lumOff val="60000"/>
                      </a:schemeClr>
                    </a:solidFill>
                  </a:tcPr>
                </a:tc>
              </a:tr>
              <a:tr h="0">
                <a:tc>
                  <a:txBody>
                    <a:bodyPr/>
                    <a:lstStyle/>
                    <a:p>
                      <a:r>
                        <a:rPr lang="en-IE" sz="1600" dirty="0" smtClean="0">
                          <a:latin typeface="Cambria" pitchFamily="18" charset="0"/>
                        </a:rPr>
                        <a:t>Supply</a:t>
                      </a:r>
                      <a:r>
                        <a:rPr lang="en-IE" sz="1600" baseline="0" dirty="0" smtClean="0">
                          <a:latin typeface="Cambria" pitchFamily="18" charset="0"/>
                        </a:rPr>
                        <a:t> air temp   = 30</a:t>
                      </a:r>
                      <a:r>
                        <a:rPr lang="en-IE" sz="1600" baseline="0" dirty="0" smtClean="0">
                          <a:latin typeface="Cambria" pitchFamily="18" charset="0"/>
                          <a:ea typeface="DFKai-SB"/>
                        </a:rPr>
                        <a:t>°C</a:t>
                      </a:r>
                      <a:endParaRPr lang="en-US" sz="1600" dirty="0">
                        <a:latin typeface="Cambria" pitchFamily="18" charset="0"/>
                      </a:endParaRPr>
                    </a:p>
                  </a:txBody>
                  <a:tcPr>
                    <a:solidFill>
                      <a:schemeClr val="tx2">
                        <a:lumMod val="40000"/>
                        <a:lumOff val="60000"/>
                      </a:schemeClr>
                    </a:solidFill>
                  </a:tcPr>
                </a:tc>
              </a:tr>
              <a:tr h="0">
                <a:tc>
                  <a:txBody>
                    <a:bodyPr/>
                    <a:lstStyle/>
                    <a:p>
                      <a:r>
                        <a:rPr lang="en-IE" sz="1600" dirty="0" smtClean="0">
                          <a:latin typeface="Cambria" pitchFamily="18" charset="0"/>
                        </a:rPr>
                        <a:t>Outside</a:t>
                      </a:r>
                      <a:r>
                        <a:rPr lang="en-IE" sz="1600" baseline="0" dirty="0" smtClean="0">
                          <a:latin typeface="Cambria" pitchFamily="18" charset="0"/>
                        </a:rPr>
                        <a:t> air temp = -1.9</a:t>
                      </a:r>
                      <a:r>
                        <a:rPr lang="en-IE" sz="1600" baseline="0" dirty="0" smtClean="0">
                          <a:latin typeface="Cambria" pitchFamily="18" charset="0"/>
                          <a:ea typeface="DFKai-SB"/>
                        </a:rPr>
                        <a:t>°C</a:t>
                      </a:r>
                      <a:endParaRPr lang="en-US" sz="1600" dirty="0">
                        <a:latin typeface="Cambria" pitchFamily="18" charset="0"/>
                      </a:endParaRPr>
                    </a:p>
                  </a:txBody>
                  <a:tcPr>
                    <a:solidFill>
                      <a:schemeClr val="tx2">
                        <a:lumMod val="40000"/>
                        <a:lumOff val="60000"/>
                      </a:schemeClr>
                    </a:solidFill>
                  </a:tcPr>
                </a:tc>
              </a:tr>
              <a:tr h="0">
                <a:tc>
                  <a:txBody>
                    <a:bodyPr/>
                    <a:lstStyle/>
                    <a:p>
                      <a:r>
                        <a:rPr lang="en-IE" sz="1600" dirty="0" smtClean="0">
                          <a:latin typeface="Cambria" pitchFamily="18" charset="0"/>
                        </a:rPr>
                        <a:t> SAT</a:t>
                      </a:r>
                      <a:r>
                        <a:rPr lang="en-IE" sz="1600" baseline="0" dirty="0" smtClean="0">
                          <a:latin typeface="Cambria" pitchFamily="18" charset="0"/>
                        </a:rPr>
                        <a:t> after HR        = 10.6</a:t>
                      </a:r>
                      <a:r>
                        <a:rPr lang="en-IE" sz="1600" baseline="0" dirty="0" smtClean="0">
                          <a:latin typeface="DFKai-SB"/>
                          <a:ea typeface="DFKai-SB"/>
                        </a:rPr>
                        <a:t>°C</a:t>
                      </a:r>
                      <a:endParaRPr lang="en-US" sz="1600" dirty="0">
                        <a:latin typeface="Cambria" pitchFamily="18" charset="0"/>
                      </a:endParaRPr>
                    </a:p>
                  </a:txBody>
                  <a:tcPr>
                    <a:solidFill>
                      <a:schemeClr val="tx2">
                        <a:lumMod val="40000"/>
                        <a:lumOff val="60000"/>
                      </a:schemeClr>
                    </a:solidFill>
                  </a:tcPr>
                </a:tc>
              </a:tr>
            </a:tbl>
          </a:graphicData>
        </a:graphic>
      </p:graphicFrame>
    </p:spTree>
  </p:cSld>
  <p:clrMapOvr>
    <a:masterClrMapping/>
  </p:clrMapOvr>
  <p:transition advTm="5045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IE" b="1" dirty="0" smtClean="0"/>
              <a:t>Features of a Plate Heat Recuperator</a:t>
            </a:r>
            <a:endParaRPr lang="en-US" b="1" dirty="0">
              <a:solidFill>
                <a:schemeClr val="tx1"/>
              </a:solidFill>
            </a:endParaRPr>
          </a:p>
        </p:txBody>
      </p:sp>
      <p:sp>
        <p:nvSpPr>
          <p:cNvPr id="9" name="Text Placeholder 8"/>
          <p:cNvSpPr>
            <a:spLocks noGrp="1"/>
          </p:cNvSpPr>
          <p:nvPr>
            <p:ph idx="1"/>
          </p:nvPr>
        </p:nvSpPr>
        <p:spPr/>
        <p:txBody>
          <a:bodyPr>
            <a:normAutofit fontScale="92500"/>
          </a:bodyPr>
          <a:lstStyle/>
          <a:p>
            <a:pPr>
              <a:buFont typeface="Wingdings" pitchFamily="2" charset="2"/>
              <a:buChar char="Ø"/>
            </a:pPr>
            <a:r>
              <a:rPr lang="en-IE" sz="2400" dirty="0" smtClean="0">
                <a:latin typeface="Cambria" pitchFamily="18" charset="0"/>
              </a:rPr>
              <a:t>Cross flow heat exchanger.</a:t>
            </a:r>
          </a:p>
          <a:p>
            <a:pPr>
              <a:buFont typeface="Wingdings" pitchFamily="2" charset="2"/>
              <a:buChar char="Ø"/>
            </a:pPr>
            <a:endParaRPr lang="en-IE" sz="2400" dirty="0" smtClean="0">
              <a:latin typeface="Cambria" pitchFamily="18" charset="0"/>
            </a:endParaRPr>
          </a:p>
          <a:p>
            <a:pPr>
              <a:buFont typeface="Wingdings" pitchFamily="2" charset="2"/>
              <a:buChar char="Ø"/>
            </a:pPr>
            <a:r>
              <a:rPr lang="en-IE" sz="2400" dirty="0" smtClean="0">
                <a:latin typeface="Cambria" pitchFamily="18" charset="0"/>
              </a:rPr>
              <a:t>One of the simplest forms of equipment used for heat recovery.</a:t>
            </a:r>
          </a:p>
          <a:p>
            <a:pPr>
              <a:buFont typeface="Wingdings" pitchFamily="2" charset="2"/>
              <a:buChar char="Ø"/>
            </a:pPr>
            <a:endParaRPr lang="en-IE" sz="2400" dirty="0" smtClean="0">
              <a:latin typeface="Cambria" pitchFamily="18" charset="0"/>
            </a:endParaRPr>
          </a:p>
          <a:p>
            <a:pPr>
              <a:buFont typeface="Wingdings" pitchFamily="2" charset="2"/>
              <a:buChar char="Ø"/>
            </a:pPr>
            <a:r>
              <a:rPr lang="en-IE" sz="2400" dirty="0" smtClean="0">
                <a:latin typeface="Cambria" pitchFamily="18" charset="0"/>
              </a:rPr>
              <a:t>Efficiencies range between 50 &amp; 70%.</a:t>
            </a:r>
          </a:p>
          <a:p>
            <a:pPr>
              <a:buFont typeface="Wingdings" pitchFamily="2" charset="2"/>
              <a:buChar char="Ø"/>
            </a:pPr>
            <a:endParaRPr lang="en-IE" sz="2400" dirty="0" smtClean="0">
              <a:latin typeface="Cambria" pitchFamily="18" charset="0"/>
            </a:endParaRPr>
          </a:p>
          <a:p>
            <a:pPr>
              <a:buFont typeface="Wingdings" pitchFamily="2" charset="2"/>
              <a:buChar char="Ø"/>
            </a:pPr>
            <a:r>
              <a:rPr lang="en-IE" sz="2400" dirty="0" smtClean="0">
                <a:latin typeface="Cambria" pitchFamily="18" charset="0"/>
              </a:rPr>
              <a:t>Conduction, which is a mode of energy transfer between two bodies of matter, transfers energy through the separating plates in the heat exchanger. </a:t>
            </a:r>
          </a:p>
          <a:p>
            <a:endParaRPr lang="en-IE" sz="2400" dirty="0" smtClean="0">
              <a:latin typeface="Cambria" pitchFamily="18" charset="0"/>
            </a:endParaRPr>
          </a:p>
          <a:p>
            <a:pPr>
              <a:buFont typeface="Wingdings" pitchFamily="2" charset="2"/>
              <a:buChar char="Ø"/>
            </a:pPr>
            <a:r>
              <a:rPr lang="en-IE" sz="2400" dirty="0" smtClean="0">
                <a:latin typeface="Cambria" pitchFamily="18" charset="0"/>
              </a:rPr>
              <a:t>Filters are easy to remove and clean for maintenance. </a:t>
            </a:r>
          </a:p>
          <a:p>
            <a:pPr>
              <a:buFont typeface="Wingdings" pitchFamily="2" charset="2"/>
              <a:buChar char="Ø"/>
            </a:pPr>
            <a:endParaRPr lang="en-IE" sz="2000" dirty="0" smtClean="0"/>
          </a:p>
          <a:p>
            <a:pPr>
              <a:buFont typeface="Wingdings" pitchFamily="2" charset="2"/>
              <a:buChar char="Ø"/>
            </a:pPr>
            <a:endParaRPr lang="en-US" sz="2000" dirty="0"/>
          </a:p>
        </p:txBody>
      </p:sp>
    </p:spTree>
  </p:cSld>
  <p:clrMapOvr>
    <a:masterClrMapping/>
  </p:clrMapOvr>
  <p:transition advTm="1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785794"/>
            <a:ext cx="4929222" cy="928694"/>
          </a:xfrm>
        </p:spPr>
        <p:txBody>
          <a:bodyPr/>
          <a:lstStyle/>
          <a:p>
            <a:r>
              <a:rPr lang="en-IE" b="1" dirty="0" smtClean="0"/>
              <a:t>Plate Heat Recuperator continued</a:t>
            </a:r>
            <a:r>
              <a:rPr lang="en-IE" dirty="0" smtClean="0"/>
              <a:t>. </a:t>
            </a:r>
            <a:endParaRPr lang="en-US" dirty="0"/>
          </a:p>
        </p:txBody>
      </p:sp>
      <p:sp>
        <p:nvSpPr>
          <p:cNvPr id="6" name="Text Placeholder 5"/>
          <p:cNvSpPr>
            <a:spLocks noGrp="1"/>
          </p:cNvSpPr>
          <p:nvPr>
            <p:ph type="body" idx="2"/>
          </p:nvPr>
        </p:nvSpPr>
        <p:spPr>
          <a:xfrm>
            <a:off x="685800" y="1500174"/>
            <a:ext cx="3814762" cy="4748226"/>
          </a:xfrm>
        </p:spPr>
        <p:txBody>
          <a:bodyPr>
            <a:normAutofit fontScale="92500" lnSpcReduction="20000"/>
          </a:bodyPr>
          <a:lstStyle/>
          <a:p>
            <a:pPr>
              <a:buFont typeface="Wingdings" pitchFamily="2" charset="2"/>
              <a:buChar char="Ø"/>
            </a:pPr>
            <a:endParaRPr lang="en-IE" sz="2000" dirty="0" smtClean="0"/>
          </a:p>
          <a:p>
            <a:pPr>
              <a:buFont typeface="Wingdings" pitchFamily="2" charset="2"/>
              <a:buChar char="Ø"/>
            </a:pPr>
            <a:endParaRPr lang="en-IE" sz="2000" dirty="0" smtClean="0"/>
          </a:p>
          <a:p>
            <a:pPr>
              <a:buFont typeface="Wingdings" pitchFamily="2" charset="2"/>
              <a:buChar char="Ø"/>
            </a:pPr>
            <a:r>
              <a:rPr lang="en-IE" sz="2000" dirty="0" smtClean="0">
                <a:latin typeface="Cambria" pitchFamily="18" charset="0"/>
              </a:rPr>
              <a:t>The two air  streams are directed in cross or counter-flow through the casing  from the passages carrying the supply &amp; exhaust air. </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Condensation can occur in certain weather conditions, therefore, a drip tray must be provided and connected to a drain.</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Separating plates usually comprise of metal, this eliminates moisture transfer.</a:t>
            </a:r>
          </a:p>
          <a:p>
            <a:pPr>
              <a:buFont typeface="Wingdings" pitchFamily="2" charset="2"/>
              <a:buChar char="Ø"/>
            </a:pPr>
            <a:endParaRPr lang="en-IE" sz="2000" dirty="0" smtClean="0">
              <a:latin typeface="Cambria" pitchFamily="18" charset="0"/>
            </a:endParaRPr>
          </a:p>
          <a:p>
            <a:pPr>
              <a:buFont typeface="Wingdings" pitchFamily="2" charset="2"/>
              <a:buChar char="Ø"/>
            </a:pPr>
            <a:r>
              <a:rPr lang="en-IE" sz="2000" dirty="0" smtClean="0">
                <a:latin typeface="Cambria" pitchFamily="18" charset="0"/>
              </a:rPr>
              <a:t>Winter process.</a:t>
            </a:r>
          </a:p>
          <a:p>
            <a:pPr>
              <a:buFont typeface="Wingdings" pitchFamily="2" charset="2"/>
              <a:buChar char="Ø"/>
            </a:pPr>
            <a:endParaRPr lang="en-IE" sz="2000" dirty="0" smtClean="0"/>
          </a:p>
          <a:p>
            <a:pPr>
              <a:buFont typeface="Wingdings" pitchFamily="2" charset="2"/>
              <a:buChar char="Ø"/>
            </a:pPr>
            <a:endParaRPr lang="en-IE" sz="2000" dirty="0" smtClean="0"/>
          </a:p>
          <a:p>
            <a:pPr>
              <a:buFont typeface="Wingdings" pitchFamily="2" charset="2"/>
              <a:buChar char="Ø"/>
            </a:pPr>
            <a:endParaRPr lang="en-IE" sz="2000" dirty="0" smtClean="0"/>
          </a:p>
          <a:p>
            <a:pPr>
              <a:buFont typeface="Wingdings" pitchFamily="2" charset="2"/>
              <a:buChar char="Ø"/>
            </a:pPr>
            <a:endParaRPr lang="en-US" sz="2000" dirty="0"/>
          </a:p>
        </p:txBody>
      </p:sp>
      <p:pic>
        <p:nvPicPr>
          <p:cNvPr id="9" name="Content Placeholder 8" descr="Recoup 3.gif"/>
          <p:cNvPicPr>
            <a:picLocks noGrp="1" noChangeAspect="1"/>
          </p:cNvPicPr>
          <p:nvPr>
            <p:ph sz="half" idx="1"/>
          </p:nvPr>
        </p:nvPicPr>
        <p:blipFill>
          <a:blip r:embed="rId2" cstate="print"/>
          <a:stretch>
            <a:fillRect/>
          </a:stretch>
        </p:blipFill>
        <p:spPr>
          <a:xfrm>
            <a:off x="4572000" y="1785926"/>
            <a:ext cx="3940175" cy="4643470"/>
          </a:xfrm>
        </p:spPr>
      </p:pic>
      <p:cxnSp>
        <p:nvCxnSpPr>
          <p:cNvPr id="10" name="Straight Arrow Connector 9"/>
          <p:cNvCxnSpPr/>
          <p:nvPr/>
        </p:nvCxnSpPr>
        <p:spPr>
          <a:xfrm flipV="1">
            <a:off x="2571736" y="5500702"/>
            <a:ext cx="342902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076"/>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1239</TotalTime>
  <Words>979</Words>
  <Application>Microsoft Office PowerPoint</Application>
  <PresentationFormat>On-screen Show (4:3)</PresentationFormat>
  <Paragraphs>143</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Flow</vt:lpstr>
      <vt:lpstr>Equation</vt:lpstr>
      <vt:lpstr>  Heat Recovery for Commercial Buildings </vt:lpstr>
      <vt:lpstr>Overview</vt:lpstr>
      <vt:lpstr>Heat Recovery- Why??</vt:lpstr>
      <vt:lpstr>Features of a Thermal Wheel </vt:lpstr>
      <vt:lpstr>Thermal Wheel Continued. </vt:lpstr>
      <vt:lpstr>PowerPoint Presentation</vt:lpstr>
      <vt:lpstr>Features of a Run Around Coil (RAC) </vt:lpstr>
      <vt:lpstr>Features of a Plate Heat Recuperator</vt:lpstr>
      <vt:lpstr>Plate Heat Recuperator continued. </vt:lpstr>
      <vt:lpstr>A Study into the energy saving potential of a plate heat recuperator</vt:lpstr>
      <vt:lpstr>Example 1 – Psychometric Analysis</vt:lpstr>
      <vt:lpstr>PowerPoint Presentation</vt:lpstr>
      <vt:lpstr>Case Study </vt:lpstr>
      <vt:lpstr>Energy Consumption</vt:lpstr>
      <vt:lpstr>PowerPoint Presentation</vt:lpstr>
      <vt:lpstr>Case study continued</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eoin</dc:creator>
  <cp:lastModifiedBy>Windows User</cp:lastModifiedBy>
  <cp:revision>96</cp:revision>
  <dcterms:created xsi:type="dcterms:W3CDTF">2012-03-03T19:42:28Z</dcterms:created>
  <dcterms:modified xsi:type="dcterms:W3CDTF">2012-03-14T21:20:06Z</dcterms:modified>
</cp:coreProperties>
</file>