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14" r:id="rId1"/>
  </p:sldMasterIdLst>
  <p:notesMasterIdLst>
    <p:notesMasterId r:id="rId24"/>
  </p:notesMasterIdLst>
  <p:sldIdLst>
    <p:sldId id="256" r:id="rId2"/>
    <p:sldId id="259" r:id="rId3"/>
    <p:sldId id="270" r:id="rId4"/>
    <p:sldId id="262" r:id="rId5"/>
    <p:sldId id="263" r:id="rId6"/>
    <p:sldId id="285" r:id="rId7"/>
    <p:sldId id="265" r:id="rId8"/>
    <p:sldId id="266" r:id="rId9"/>
    <p:sldId id="268" r:id="rId10"/>
    <p:sldId id="273" r:id="rId11"/>
    <p:sldId id="272" r:id="rId12"/>
    <p:sldId id="279" r:id="rId13"/>
    <p:sldId id="277" r:id="rId14"/>
    <p:sldId id="278" r:id="rId15"/>
    <p:sldId id="284" r:id="rId16"/>
    <p:sldId id="283" r:id="rId17"/>
    <p:sldId id="286" r:id="rId18"/>
    <p:sldId id="280" r:id="rId19"/>
    <p:sldId id="287" r:id="rId20"/>
    <p:sldId id="281" r:id="rId21"/>
    <p:sldId id="269" r:id="rId22"/>
    <p:sldId id="28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1BE2C4-A602-466E-BE23-B7E4F7555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03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04DF1F4-5499-4795-BD15-75726848228B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902B7C-780C-46DB-B586-48397F413E71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0FDC7F6-3FF7-44B1-AFF0-8D91157B43D5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95156CC-7914-4A88-BF68-AA29DC685E65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5FAA86-8EF7-43BC-8C82-FCBDD1561B0C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AC44875-0E72-4C94-A770-A564EE73D851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C5F15A1-D771-4E32-A8D7-06431D76AE84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3DF643F-C0FE-4278-9901-C90CD2A4E48E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ángulo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ángulo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7" name="Marcador de fech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FE88432-8564-4E5F-ACA4-0E03E82D0C15}" type="datetime2">
              <a:rPr lang="en-US"/>
              <a:pPr>
                <a:defRPr/>
              </a:pPr>
              <a:t>Wednesday, March 14, 2012</a:t>
            </a:fld>
            <a:endParaRPr lang="en-US"/>
          </a:p>
        </p:txBody>
      </p:sp>
      <p:sp>
        <p:nvSpPr>
          <p:cNvPr id="10" name="Marcador de pie de pá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Marcador de número de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40BA15-21AA-40BB-9636-FB93E85C3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70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DD8E-5D2C-4F56-8450-EBB3F7EA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4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ángulo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ángulo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FCF6A-2847-4558-8B4A-227E58F32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7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ABCC-490C-4EF1-AEAB-3930E927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7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ángulo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ángulo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7" name="Marcador de fecha 11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9DD0873-F328-49BA-9D03-536D675C27BF}" type="datetime2">
              <a:rPr lang="en-US"/>
              <a:pPr>
                <a:defRPr/>
              </a:pPr>
              <a:t>Wednesday, March 14, 2012</a:t>
            </a:fld>
            <a:endParaRPr lang="en-US"/>
          </a:p>
        </p:txBody>
      </p:sp>
      <p:sp>
        <p:nvSpPr>
          <p:cNvPr id="8" name="Marcador de número de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CA7C5850-49A3-460F-9190-7B7ED4E6C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Marcador de pie de pá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5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2B2C-242C-411C-A448-C068C5BCF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Marcador de pie de pá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6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Marcador de fech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AA83-6394-4124-90C8-AFF852FA4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Marcador de pie de pá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6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826A-7475-4EA3-80CA-BD9EBAC87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7DC735-925D-455B-888D-CF3B9E952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fech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02CE-6BC6-4563-9B42-F49485E06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2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ángulo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ángulo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ángulo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9" name="Marcador de fech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Marcador de número de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E0DFBC5-3E05-4F4F-A4F1-82B60695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Marcador de pie de pá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0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n-US" smtClean="0"/>
          </a:p>
        </p:txBody>
      </p:sp>
      <p:sp>
        <p:nvSpPr>
          <p:cNvPr id="1027" name="Marcador de tex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smtClean="0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ángu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E61AEC-4BF7-4224-9E23-6AA783C7D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87" r:id="rId2"/>
    <p:sldLayoutId id="2147484492" r:id="rId3"/>
    <p:sldLayoutId id="2147484493" r:id="rId4"/>
    <p:sldLayoutId id="2147484494" r:id="rId5"/>
    <p:sldLayoutId id="2147484488" r:id="rId6"/>
    <p:sldLayoutId id="2147484495" r:id="rId7"/>
    <p:sldLayoutId id="2147484489" r:id="rId8"/>
    <p:sldLayoutId id="2147484496" r:id="rId9"/>
    <p:sldLayoutId id="2147484490" r:id="rId10"/>
    <p:sldLayoutId id="21474844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73463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cap="none" smtClean="0">
                <a:solidFill>
                  <a:srgbClr val="FF0000"/>
                </a:solidFill>
                <a:latin typeface="Times" charset="0"/>
                <a:ea typeface="ＭＳ Ｐゴシック" pitchFamily="34" charset="-128"/>
              </a:rPr>
              <a:t>Fire Simulation Software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221163"/>
            <a:ext cx="6400800" cy="17526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6600"/>
                </a:solidFill>
                <a:latin typeface="Times" charset="0"/>
                <a:ea typeface="ＭＳ Ｐゴシック" pitchFamily="34" charset="-128"/>
              </a:rPr>
              <a:t>Carlos Gonzalez Garza</a:t>
            </a:r>
          </a:p>
        </p:txBody>
      </p:sp>
      <p:pic>
        <p:nvPicPr>
          <p:cNvPr id="9220" name="Picture 5" descr="http://ktravisj.com/blog/perfectlyincomplete/wp-content/uploads/2011/09/fl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6988"/>
            <a:ext cx="679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magen 4" descr="Backflow preven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6082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n 5" descr="Hydran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1589088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n 6" descr="Hydrant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00213"/>
            <a:ext cx="136525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n 7" descr="marinadelre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00213"/>
            <a:ext cx="9445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n 9" descr="UC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00213"/>
            <a:ext cx="1308100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IE" smtClean="0">
                <a:latin typeface="Arial" pitchFamily="34" charset="0"/>
                <a:ea typeface="ＭＳ Ｐゴシック" pitchFamily="34" charset="-128"/>
              </a:rPr>
              <a:t>Commercial Codes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8435" name="Imagen 1" descr="Autodesk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29000"/>
            <a:ext cx="29511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n 2" descr="OpenFoam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157788"/>
            <a:ext cx="280828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16113"/>
            <a:ext cx="2171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1188" y="228600"/>
            <a:ext cx="8153400" cy="990600"/>
          </a:xfrm>
        </p:spPr>
        <p:txBody>
          <a:bodyPr/>
          <a:lstStyle/>
          <a:p>
            <a:pPr eaLnBrk="1" hangingPunct="1"/>
            <a:r>
              <a:rPr lang="en-IE" smtClean="0">
                <a:latin typeface="Arial" pitchFamily="34" charset="0"/>
                <a:ea typeface="ＭＳ Ｐゴシック" pitchFamily="34" charset="-128"/>
              </a:rPr>
              <a:t>Ex-USS Shadwel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9459" name="Picture 2" descr="http://www.doncio.navy.mil/uploads/0720DIE66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59769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  <p:pic>
        <p:nvPicPr>
          <p:cNvPr id="20483" name="Marcador de contenido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" b="3539"/>
          <a:stretch>
            <a:fillRect/>
          </a:stretch>
        </p:blipFill>
        <p:spPr bwMode="auto">
          <a:xfrm>
            <a:off x="755650" y="1628775"/>
            <a:ext cx="756126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4"/>
          <p:cNvSpPr txBox="1">
            <a:spLocks noChangeArrowheads="1"/>
          </p:cNvSpPr>
          <p:nvPr/>
        </p:nvSpPr>
        <p:spPr bwMode="auto">
          <a:xfrm>
            <a:off x="611188" y="594995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/>
              <a:t>A schematic of the different compartments of the ex-USS Shadwel lrepresented in the numerical simulations.</a:t>
            </a:r>
            <a:endParaRPr lang="es-E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  <p:sp>
        <p:nvSpPr>
          <p:cNvPr id="21507" name="CuadroTexto 5"/>
          <p:cNvSpPr txBox="1">
            <a:spLocks noChangeArrowheads="1"/>
          </p:cNvSpPr>
          <p:nvPr/>
        </p:nvSpPr>
        <p:spPr bwMode="auto">
          <a:xfrm>
            <a:off x="1258888" y="6021388"/>
            <a:ext cx="662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/>
              <a:t>A detailed view using velocity vectors to illustrate the flow field in the laundry room and the adjacent passageway.</a:t>
            </a:r>
            <a:endParaRPr lang="es-ES" sz="1800"/>
          </a:p>
        </p:txBody>
      </p:sp>
      <p:pic>
        <p:nvPicPr>
          <p:cNvPr id="21508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51117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  <p:pic>
        <p:nvPicPr>
          <p:cNvPr id="22531" name="Imagen 6" descr="Si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04983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CuadroTexto 7"/>
          <p:cNvSpPr txBox="1">
            <a:spLocks noChangeArrowheads="1"/>
          </p:cNvSpPr>
          <p:nvPr/>
        </p:nvSpPr>
        <p:spPr bwMode="auto">
          <a:xfrm>
            <a:off x="1187450" y="6021388"/>
            <a:ext cx="7129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/>
              <a:t>The simulated smoke spread within the ex-USS Shadwell shown using velocity (in cm/s) and temperature (in K) distributions.</a:t>
            </a:r>
            <a:endParaRPr lang="es-ES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Results</a:t>
            </a:r>
          </a:p>
        </p:txBody>
      </p:sp>
      <p:pic>
        <p:nvPicPr>
          <p:cNvPr id="23555" name="Imagen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45354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773238"/>
            <a:ext cx="45339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s-ES" smtClean="0">
              <a:ea typeface="ＭＳ Ｐゴシック" pitchFamily="34" charset="-128"/>
            </a:endParaRPr>
          </a:p>
        </p:txBody>
      </p:sp>
      <p:pic>
        <p:nvPicPr>
          <p:cNvPr id="24579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16113"/>
            <a:ext cx="43227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Fire Risk Evaluation Case Study</a:t>
            </a:r>
          </a:p>
        </p:txBody>
      </p:sp>
      <p:pic>
        <p:nvPicPr>
          <p:cNvPr id="2560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00213"/>
            <a:ext cx="492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1547664" y="4365104"/>
          <a:ext cx="6096000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AREA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21677 m^2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NET</a:t>
                      </a:r>
                      <a:r>
                        <a:rPr lang="es-ES" baseline="0" dirty="0" smtClean="0"/>
                        <a:t> DEPTH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6.3 m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LENGTH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150 m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WIDTH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147.77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 smtClean="0">
                <a:ea typeface="+mj-ea"/>
                <a:cs typeface="+mj-cs"/>
              </a:rPr>
              <a:t>Fire</a:t>
            </a:r>
            <a:r>
              <a:rPr lang="es-ES" dirty="0" smtClean="0">
                <a:ea typeface="+mj-ea"/>
                <a:cs typeface="+mj-cs"/>
              </a:rPr>
              <a:t> </a:t>
            </a:r>
            <a:r>
              <a:rPr lang="es-ES" dirty="0" err="1" smtClean="0">
                <a:ea typeface="+mj-ea"/>
                <a:cs typeface="+mj-cs"/>
              </a:rPr>
              <a:t>Risk</a:t>
            </a:r>
            <a:r>
              <a:rPr lang="es-ES" dirty="0" smtClean="0">
                <a:ea typeface="+mj-ea"/>
                <a:cs typeface="+mj-cs"/>
              </a:rPr>
              <a:t> </a:t>
            </a:r>
            <a:r>
              <a:rPr lang="es-ES" dirty="0" err="1" smtClean="0">
                <a:ea typeface="+mj-ea"/>
                <a:cs typeface="+mj-cs"/>
              </a:rPr>
              <a:t>Evaluation</a:t>
            </a:r>
            <a:r>
              <a:rPr lang="es-ES" dirty="0" smtClean="0">
                <a:ea typeface="+mj-ea"/>
                <a:cs typeface="+mj-cs"/>
              </a:rPr>
              <a:t> Case </a:t>
            </a:r>
            <a:r>
              <a:rPr lang="es-ES" dirty="0" err="1" smtClean="0">
                <a:ea typeface="+mj-ea"/>
                <a:cs typeface="+mj-cs"/>
              </a:rPr>
              <a:t>Study</a:t>
            </a:r>
            <a:r>
              <a:rPr lang="es-ES" dirty="0" smtClean="0">
                <a:ea typeface="+mj-ea"/>
                <a:cs typeface="+mj-cs"/>
              </a:rPr>
              <a:t> </a:t>
            </a:r>
            <a:r>
              <a:rPr lang="es-ES" dirty="0" err="1" smtClean="0">
                <a:ea typeface="+mj-ea"/>
                <a:cs typeface="+mj-cs"/>
              </a:rPr>
              <a:t>Results</a:t>
            </a:r>
            <a:endParaRPr lang="es-ES" dirty="0">
              <a:ea typeface="+mj-ea"/>
              <a:cs typeface="+mj-cs"/>
            </a:endParaRPr>
          </a:p>
        </p:txBody>
      </p:sp>
      <p:pic>
        <p:nvPicPr>
          <p:cNvPr id="26627" name="Imagen 4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172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uadroTexto 3"/>
          <p:cNvSpPr txBox="1">
            <a:spLocks noChangeArrowheads="1"/>
          </p:cNvSpPr>
          <p:nvPr/>
        </p:nvSpPr>
        <p:spPr bwMode="auto">
          <a:xfrm>
            <a:off x="684213" y="6237288"/>
            <a:ext cx="6770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ga-IE" sz="1800"/>
              <a:t>F. Table of parameters related to functional areas. {Ren, 2007}</a:t>
            </a:r>
            <a:r>
              <a:rPr lang="es-ES_tradnl"/>
              <a:t>.</a:t>
            </a:r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err="1">
                <a:ea typeface="+mj-ea"/>
                <a:cs typeface="+mj-cs"/>
              </a:rPr>
              <a:t>Fire</a:t>
            </a:r>
            <a:r>
              <a:rPr lang="es-ES" dirty="0">
                <a:ea typeface="+mj-ea"/>
                <a:cs typeface="+mj-cs"/>
              </a:rPr>
              <a:t> </a:t>
            </a:r>
            <a:r>
              <a:rPr lang="es-ES" dirty="0" err="1">
                <a:ea typeface="+mj-ea"/>
                <a:cs typeface="+mj-cs"/>
              </a:rPr>
              <a:t>Risk</a:t>
            </a:r>
            <a:r>
              <a:rPr lang="es-ES" dirty="0">
                <a:ea typeface="+mj-ea"/>
                <a:cs typeface="+mj-cs"/>
              </a:rPr>
              <a:t> </a:t>
            </a:r>
            <a:r>
              <a:rPr lang="es-ES" dirty="0" err="1">
                <a:ea typeface="+mj-ea"/>
                <a:cs typeface="+mj-cs"/>
              </a:rPr>
              <a:t>Evaluation</a:t>
            </a:r>
            <a:r>
              <a:rPr lang="es-ES" dirty="0">
                <a:ea typeface="+mj-ea"/>
                <a:cs typeface="+mj-cs"/>
              </a:rPr>
              <a:t> Case </a:t>
            </a:r>
            <a:r>
              <a:rPr lang="es-ES" dirty="0" err="1">
                <a:ea typeface="+mj-ea"/>
                <a:cs typeface="+mj-cs"/>
              </a:rPr>
              <a:t>Study</a:t>
            </a:r>
            <a:r>
              <a:rPr lang="es-ES" dirty="0">
                <a:ea typeface="+mj-ea"/>
                <a:cs typeface="+mj-cs"/>
              </a:rPr>
              <a:t> </a:t>
            </a:r>
            <a:r>
              <a:rPr lang="es-ES" dirty="0" err="1" smtClean="0">
                <a:ea typeface="+mj-ea"/>
                <a:cs typeface="+mj-cs"/>
              </a:rPr>
              <a:t>Calculations</a:t>
            </a:r>
            <a:endParaRPr lang="es-ES" dirty="0">
              <a:ea typeface="+mj-ea"/>
              <a:cs typeface="+mj-cs"/>
            </a:endParaRPr>
          </a:p>
        </p:txBody>
      </p:sp>
      <p:sp>
        <p:nvSpPr>
          <p:cNvPr id="27651" name="Marcador de conteni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RSET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 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400" i="1" smtClean="0">
                <a:ea typeface="ＭＳ Ｐゴシック" pitchFamily="34" charset="-128"/>
              </a:rPr>
              <a:t>T</a:t>
            </a:r>
            <a:r>
              <a:rPr lang="ga-IE" sz="1400" i="1" smtClean="0">
                <a:ea typeface="ＭＳ Ｐゴシック" pitchFamily="34" charset="-128"/>
              </a:rPr>
              <a:t>rset = talarm+tresp+tmove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 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Where      t alarm is the fire detection time.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	t resp is the people reaction time.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	t move is the movement time of evacuation.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 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Normally t alarm = 15s and t resp = 30s 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 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400" i="1" smtClean="0">
                <a:ea typeface="ＭＳ Ｐゴシック" pitchFamily="34" charset="-128"/>
              </a:rPr>
              <a:t>t</a:t>
            </a:r>
            <a:r>
              <a:rPr lang="ga-IE" sz="1400" i="1" smtClean="0">
                <a:ea typeface="ＭＳ Ｐゴシック" pitchFamily="34" charset="-128"/>
              </a:rPr>
              <a:t>1 = t0 + s/v = t alarm + t resp +  s/v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 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s is the distance that people have to walk to an emergency exit = 150 m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1400" smtClean="0">
                <a:ea typeface="ＭＳ Ｐゴシック" pitchFamily="34" charset="-128"/>
              </a:rPr>
              <a:t>v is the velocity of evacuation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 </a:t>
            </a:r>
            <a:endParaRPr lang="es-ES_tradnl" sz="1400" smtClean="0">
              <a:ea typeface="ＭＳ Ｐゴシック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ga-IE" sz="1400" smtClean="0">
                <a:ea typeface="ＭＳ Ｐゴシック" pitchFamily="34" charset="-128"/>
              </a:rPr>
              <a:t>According to the author the result obtained is 309 second that means that ASET &gt; RSET. </a:t>
            </a:r>
            <a:endParaRPr lang="es-ES" sz="14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412875"/>
            <a:ext cx="8153400" cy="5257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IE" sz="2800" dirty="0" smtClean="0">
              <a:solidFill>
                <a:srgbClr val="FF6600"/>
              </a:solidFill>
              <a:latin typeface="Times New Roman" charset="0"/>
              <a:ea typeface="+mn-ea"/>
              <a:cs typeface="Times New Roman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E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European Building Regulations.</a:t>
            </a:r>
            <a:endParaRPr lang="en-IE" sz="28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E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Combustion</a:t>
            </a:r>
            <a:endParaRPr lang="en-IE" sz="28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E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Computational Fluid Dynamics</a:t>
            </a:r>
            <a:endParaRPr lang="en-IE" sz="28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Discretization Method</a:t>
            </a:r>
            <a:endParaRPr lang="en-IE" sz="24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E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Software</a:t>
            </a:r>
            <a:endParaRPr lang="en-IE" sz="28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E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CFD Case Study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Ex-USS Shadwel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E" sz="28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Fire Evaluation Case Study</a:t>
            </a:r>
          </a:p>
          <a:p>
            <a:pPr marL="640715" lvl="1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Underground Shoping Centre</a:t>
            </a:r>
            <a:endParaRPr lang="en-IE" sz="2400" dirty="0">
              <a:solidFill>
                <a:srgbClr val="000000"/>
              </a:solidFill>
              <a:latin typeface="Times New Roman" charset="0"/>
              <a:ea typeface="+mn-ea"/>
              <a:cs typeface="Times New Roman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IE" dirty="0">
              <a:latin typeface="Arial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IE" dirty="0">
              <a:latin typeface="Arial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Corrective Measures</a:t>
            </a:r>
          </a:p>
        </p:txBody>
      </p:sp>
      <p:graphicFrame>
        <p:nvGraphicFramePr>
          <p:cNvPr id="28675" name="Objeto 3"/>
          <p:cNvGraphicFramePr>
            <a:graphicFrameLocks noChangeAspect="1"/>
          </p:cNvGraphicFramePr>
          <p:nvPr/>
        </p:nvGraphicFramePr>
        <p:xfrm>
          <a:off x="1763713" y="1773238"/>
          <a:ext cx="5613400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ocumento" r:id="rId3" imgW="5613400" imgH="4762500" progId="Word.Document.12">
                  <p:link updateAutomatic="1"/>
                </p:oleObj>
              </mc:Choice>
              <mc:Fallback>
                <p:oleObj name="Documento" r:id="rId3" imgW="5613400" imgH="4762500" progId="Word.Document.12">
                  <p:link updateAutomatic="1"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773238"/>
                        <a:ext cx="5613400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36513"/>
            <a:ext cx="7772400" cy="114300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ga-IE" dirty="0">
                <a:solidFill>
                  <a:srgbClr val="000000"/>
                </a:solidFill>
                <a:latin typeface="Times New Roman" charset="0"/>
                <a:ea typeface="+mj-ea"/>
                <a:cs typeface="+mj-cs"/>
              </a:rPr>
              <a:t/>
            </a:r>
            <a:br>
              <a:rPr lang="ga-IE" dirty="0">
                <a:solidFill>
                  <a:srgbClr val="000000"/>
                </a:solidFill>
                <a:latin typeface="Times New Roman" charset="0"/>
                <a:ea typeface="+mj-ea"/>
                <a:cs typeface="+mj-cs"/>
              </a:rPr>
            </a:br>
            <a:r>
              <a:rPr lang="en-IE" dirty="0" smtClean="0">
                <a:solidFill>
                  <a:srgbClr val="000000"/>
                </a:solidFill>
                <a:latin typeface="Times New Roman" charset="0"/>
                <a:ea typeface="+mj-ea"/>
                <a:cs typeface="+mj-cs"/>
              </a:rPr>
              <a:t>Conclusions</a:t>
            </a:r>
            <a:endParaRPr lang="en-US" dirty="0">
              <a:solidFill>
                <a:srgbClr val="000000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4663" y="1700213"/>
            <a:ext cx="4535487" cy="43926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>
                <a:latin typeface="Arial" charset="0"/>
                <a:ea typeface="+mn-ea"/>
                <a:cs typeface="+mn-cs"/>
              </a:rPr>
              <a:t>Data obtained can be used to,</a:t>
            </a:r>
            <a:endParaRPr lang="ga-IE" sz="1600" dirty="0" smtClean="0">
              <a:solidFill>
                <a:srgbClr val="FF6600"/>
              </a:solidFill>
              <a:latin typeface="Times New Roman" charset="0"/>
              <a:ea typeface="+mn-ea"/>
              <a:cs typeface="Times New Roman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ga-IE" sz="1600" dirty="0">
              <a:solidFill>
                <a:srgbClr val="FF6600"/>
              </a:solidFill>
              <a:latin typeface="Times New Roman" charset="0"/>
              <a:ea typeface="+mn-ea"/>
              <a:cs typeface="Times New Roman" charset="0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ga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Imp</a:t>
            </a:r>
            <a:r>
              <a:rPr lang="en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r</a:t>
            </a:r>
            <a:r>
              <a:rPr lang="ga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ov</a:t>
            </a:r>
            <a:r>
              <a:rPr lang="en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e </a:t>
            </a:r>
            <a:r>
              <a:rPr lang="ga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the building fabric.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ga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Improve building air tigh</a:t>
            </a:r>
            <a:r>
              <a:rPr lang="en-GB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t</a:t>
            </a:r>
            <a:r>
              <a:rPr lang="ga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ness.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ga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Design the HVAC systems.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ga-IE" sz="2400" dirty="0" smtClean="0">
                <a:solidFill>
                  <a:srgbClr val="000000"/>
                </a:solidFill>
                <a:latin typeface="Times New Roman" charset="0"/>
                <a:ea typeface="+mn-ea"/>
                <a:cs typeface="Times New Roman" charset="0"/>
              </a:rPr>
              <a:t>Design of lifts and emergency stairwells.</a:t>
            </a:r>
            <a:endParaRPr lang="en-US" dirty="0">
              <a:solidFill>
                <a:srgbClr val="FF66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9700" name="Picture 5" descr="vectornet-free-vector-art-02-burj-khalifa-dubai-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708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Any Questions?</a:t>
            </a:r>
          </a:p>
        </p:txBody>
      </p:sp>
      <p:sp>
        <p:nvSpPr>
          <p:cNvPr id="30723" name="Marcador de conteni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Many Thanks 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0663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pc="3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European Regulations</a:t>
            </a:r>
            <a:endParaRPr lang="en-US" spc="300" dirty="0" smtClean="0">
              <a:solidFill>
                <a:srgbClr val="0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153400" cy="990600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ga-IE" sz="3600" dirty="0">
                <a:solidFill>
                  <a:srgbClr val="000000"/>
                </a:solidFill>
                <a:latin typeface="Times New Roman" charset="0"/>
                <a:ea typeface="+mj-ea"/>
                <a:cs typeface="+mj-cs"/>
              </a:rPr>
              <a:t>Protection of the health &amp; safety of ALL building users</a:t>
            </a:r>
            <a:r>
              <a:rPr lang="en-US" sz="3600" dirty="0">
                <a:solidFill>
                  <a:srgbClr val="000000"/>
                </a:solidFill>
                <a:latin typeface="Arial" charset="0"/>
                <a:ea typeface="+mj-ea"/>
                <a:cs typeface="+mj-cs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51275" y="1484313"/>
            <a:ext cx="457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ga-IE" sz="22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ga-IE" sz="2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According to ISO FDIS 21542: </a:t>
            </a:r>
            <a:r>
              <a:rPr lang="ga-IE" altLang="es-ES" sz="22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‘</a:t>
            </a:r>
            <a:r>
              <a:rPr lang="ga-IE" altLang="ja-JP" sz="2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Building Construction </a:t>
            </a:r>
            <a:r>
              <a:rPr lang="ga-IE" altLang="ja-JP" sz="22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–</a:t>
            </a:r>
            <a:r>
              <a:rPr lang="ga-IE" altLang="ja-JP" sz="2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Accesibility &amp; Usability of the Built Environment</a:t>
            </a:r>
            <a:r>
              <a:rPr lang="ga-IE" altLang="es-ES" sz="22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ga-IE" altLang="ja-JP" sz="2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ga-IE" sz="22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ga-IE" sz="2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10% of people have some sort of disability.</a:t>
            </a:r>
          </a:p>
          <a:p>
            <a:pPr eaLnBrk="1" hangingPunct="1">
              <a:lnSpc>
                <a:spcPct val="80000"/>
              </a:lnSpc>
            </a:pPr>
            <a:endParaRPr lang="ga-IE" sz="22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ga-IE" sz="22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Its predicted that at somepoint the building will be at 120% of its capacity.</a:t>
            </a:r>
            <a:endParaRPr lang="en-US" sz="33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2292" name="Picture 6" descr="1slw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338613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29063" y="1428750"/>
            <a:ext cx="4857750" cy="5286375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latin typeface="Times New Roman" pitchFamily="18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 smtClean="0">
              <a:latin typeface="Times New Roman" pitchFamily="18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smtClean="0">
                <a:latin typeface="Times New Roman" pitchFamily="18" charset="0"/>
                <a:ea typeface="+mn-ea"/>
                <a:cs typeface="+mn-cs"/>
              </a:rPr>
              <a:t>Protection of property.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600" dirty="0" smtClean="0">
              <a:latin typeface="Times New Roman" pitchFamily="18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ga-IE" sz="2600" dirty="0" smtClean="0">
                <a:latin typeface="Times New Roman" pitchFamily="18" charset="0"/>
                <a:ea typeface="+mn-ea"/>
                <a:cs typeface="+mn-cs"/>
              </a:rPr>
              <a:t>Protection of the health &amp; safety of emergency first response personnel.</a:t>
            </a:r>
            <a:endParaRPr lang="en-IE" sz="2600" dirty="0" smtClean="0">
              <a:latin typeface="Times New Roman" pitchFamily="18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ga-IE" sz="2600" dirty="0" smtClean="0">
              <a:latin typeface="Times New Roman" pitchFamily="18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ga-IE" sz="2600" dirty="0" smtClean="0">
                <a:latin typeface="Times New Roman" pitchFamily="18" charset="0"/>
                <a:ea typeface="+mn-ea"/>
                <a:cs typeface="+mn-cs"/>
              </a:rPr>
              <a:t>Facility, cost of reconstruction, refurbishment and repair after fire. </a:t>
            </a:r>
            <a:endParaRPr lang="en-IE" sz="2600" dirty="0" smtClean="0">
              <a:latin typeface="Times New Roman" pitchFamily="18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IE" sz="2600" dirty="0" smtClean="0">
              <a:latin typeface="Times New Roman" pitchFamily="18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ga-IE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Protection of the natural environment</a:t>
            </a:r>
            <a:r>
              <a:rPr lang="ga-IE" sz="26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ga-IE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from smoke,</a:t>
            </a:r>
            <a:r>
              <a:rPr lang="en-IE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 pollution</a:t>
            </a:r>
            <a:r>
              <a:rPr lang="ga-IE" sz="2600" dirty="0" smtClean="0">
                <a:latin typeface="Times New Roman" pitchFamily="18" charset="0"/>
                <a:ea typeface="+mn-ea"/>
                <a:cs typeface="Times New Roman" pitchFamily="18" charset="0"/>
              </a:rPr>
              <a:t> adverse impacts.</a:t>
            </a:r>
            <a:r>
              <a:rPr lang="ga-IE" sz="2600" dirty="0" smtClean="0">
                <a:latin typeface="Times New Roman" pitchFamily="18" charset="0"/>
                <a:ea typeface="+mn-ea"/>
                <a:cs typeface="+mn-cs"/>
              </a:rPr>
              <a:t/>
            </a:r>
            <a:br>
              <a:rPr lang="ga-IE" sz="2600" dirty="0" smtClean="0">
                <a:latin typeface="Times New Roman" pitchFamily="18" charset="0"/>
                <a:ea typeface="+mn-ea"/>
                <a:cs typeface="+mn-cs"/>
              </a:rPr>
            </a:br>
            <a:endParaRPr lang="en-US" sz="3900" dirty="0" smtClean="0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315" name="Picture 5" descr="http://img.chinasmack.com/wp-content/uploads/2009/02/beijing-cctv-building-fire-07-540x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43063"/>
            <a:ext cx="32067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" smtClean="0">
                <a:ea typeface="ＭＳ Ｐゴシック" pitchFamily="34" charset="-128"/>
              </a:rPr>
              <a:t>Combustion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7837" r="5882" b="11833"/>
          <a:stretch>
            <a:fillRect/>
          </a:stretch>
        </p:blipFill>
        <p:spPr bwMode="auto">
          <a:xfrm>
            <a:off x="0" y="2349500"/>
            <a:ext cx="5400675" cy="2951163"/>
          </a:xfrm>
          <a:prstGeom prst="rect">
            <a:avLst/>
          </a:prstGeom>
          <a:noFill/>
          <a:ln w="127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CuadroTexto 1"/>
          <p:cNvSpPr txBox="1">
            <a:spLocks noChangeArrowheads="1"/>
          </p:cNvSpPr>
          <p:nvPr/>
        </p:nvSpPr>
        <p:spPr bwMode="auto">
          <a:xfrm>
            <a:off x="5508625" y="2276475"/>
            <a:ext cx="32035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ES"/>
              <a:t>Incipient Phase</a:t>
            </a:r>
          </a:p>
          <a:p>
            <a:pPr lvl="1">
              <a:buFont typeface="Arial" pitchFamily="34" charset="0"/>
              <a:buChar char="•"/>
            </a:pPr>
            <a:r>
              <a:rPr lang="es-ES"/>
              <a:t>20 to 21%</a:t>
            </a:r>
          </a:p>
          <a:p>
            <a:pPr lvl="1">
              <a:buFont typeface="Arial" pitchFamily="34" charset="0"/>
              <a:buChar char="•"/>
            </a:pPr>
            <a:r>
              <a:rPr lang="es-ES"/>
              <a:t>500 to 550 C</a:t>
            </a:r>
          </a:p>
          <a:p>
            <a:r>
              <a:rPr lang="es-ES"/>
              <a:t>Free Burning Phase</a:t>
            </a:r>
          </a:p>
          <a:p>
            <a:pPr lvl="1">
              <a:buFont typeface="Arial" pitchFamily="34" charset="0"/>
              <a:buChar char="•"/>
            </a:pPr>
            <a:r>
              <a:rPr lang="es-ES"/>
              <a:t>15 to 19%</a:t>
            </a:r>
          </a:p>
          <a:p>
            <a:pPr lvl="1">
              <a:buFont typeface="Arial" pitchFamily="34" charset="0"/>
              <a:buChar char="•"/>
            </a:pPr>
            <a:r>
              <a:rPr lang="es-ES"/>
              <a:t>700 C</a:t>
            </a:r>
          </a:p>
          <a:p>
            <a:r>
              <a:rPr lang="es-ES"/>
              <a:t>Smouldering Phase</a:t>
            </a:r>
          </a:p>
          <a:p>
            <a:pPr lvl="1">
              <a:buFont typeface="Arial" pitchFamily="34" charset="0"/>
              <a:buChar char="•"/>
            </a:pPr>
            <a:r>
              <a:rPr lang="es-ES"/>
              <a:t>Less than 15%</a:t>
            </a:r>
          </a:p>
          <a:p>
            <a:pPr lvl="1">
              <a:buFont typeface="Arial" pitchFamily="34" charset="0"/>
              <a:buChar char="•"/>
            </a:pPr>
            <a:r>
              <a:rPr lang="es-ES"/>
              <a:t>Above 550 C</a:t>
            </a:r>
          </a:p>
          <a:p>
            <a:pPr lvl="1">
              <a:buFont typeface="Arial" pitchFamily="34" charset="0"/>
              <a:buChar char="•"/>
            </a:pPr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Courier Final Draft" pitchFamily="64" charset="0"/>
                <a:ea typeface="ＭＳ Ｐゴシック" pitchFamily="34" charset="-128"/>
              </a:rPr>
              <a:t>Computational Fluid Dynamic</a:t>
            </a:r>
            <a:r>
              <a:rPr lang="en-US" altLang="ja-JP" smtClean="0">
                <a:solidFill>
                  <a:schemeClr val="tx1"/>
                </a:solidFill>
                <a:latin typeface="Courier Final Draft" pitchFamily="64" charset="0"/>
                <a:ea typeface="ＭＳ Ｐゴシック" pitchFamily="34" charset="-128"/>
              </a:rPr>
              <a:t>s</a:t>
            </a:r>
            <a:endParaRPr lang="en-US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79838" y="1916113"/>
            <a:ext cx="4614862" cy="4691062"/>
          </a:xfrm>
        </p:spPr>
        <p:txBody>
          <a:bodyPr anchor="ctr"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CFD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 </a:t>
            </a:r>
            <a:r>
              <a:rPr lang="en-US" altLang="ja-JP" sz="3200" dirty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is the study of a fluid system that is varying statically or dynamically in function of space and time</a:t>
            </a:r>
            <a:r>
              <a:rPr lang="en-US" altLang="ja-JP" sz="3200" dirty="0" smtClean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altLang="ja-JP" sz="3200" dirty="0">
              <a:solidFill>
                <a:srgbClr val="000000"/>
              </a:solidFill>
              <a:latin typeface="Times New Roman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3200" dirty="0">
                <a:solidFill>
                  <a:srgbClr val="000000"/>
                </a:solidFill>
                <a:latin typeface="Times New Roman" charset="0"/>
                <a:ea typeface="+mn-ea"/>
                <a:cs typeface="+mn-cs"/>
              </a:rPr>
              <a:t>Used in: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  <a:ea typeface="+mn-ea"/>
              </a:rPr>
              <a:t>Aeronautics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  <a:ea typeface="+mn-ea"/>
              </a:rPr>
              <a:t>Automotive Industry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charset="0"/>
                <a:ea typeface="+mn-ea"/>
              </a:rPr>
              <a:t>Mechanical, electrical and environmental engineers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US" sz="1800" dirty="0">
              <a:solidFill>
                <a:srgbClr val="FF6600"/>
              </a:solidFill>
              <a:latin typeface="Times New Roman" charset="0"/>
              <a:ea typeface="+mn-ea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>
              <a:latin typeface="Times New Roman" charset="0"/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5364" name="Picture 6" descr="CFD_Shu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258603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685800" y="4572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850900" y="4386263"/>
            <a:ext cx="2425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40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Times New Roman" pitchFamily="18" charset="0"/>
              </a:rPr>
              <a:t>A computer simulation of high velocity air flow around the Space Shuttle during re-entry.</a:t>
            </a:r>
            <a:r>
              <a:rPr lang="ja-JP" altLang="en-US" sz="140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en-US" altLang="ja-JP" sz="1400">
                <a:solidFill>
                  <a:srgbClr val="000000"/>
                </a:solidFill>
                <a:latin typeface="Times New Roman" pitchFamily="18" charset="0"/>
              </a:rPr>
              <a:t>[1]</a:t>
            </a:r>
            <a:endParaRPr lang="en-US" sz="1800">
              <a:solidFill>
                <a:srgbClr val="000000"/>
              </a:solidFill>
              <a:latin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Field Modeling Approach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0" y="1981200"/>
            <a:ext cx="3886200" cy="41148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66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endParaRPr lang="en-US" sz="2000" smtClean="0">
              <a:solidFill>
                <a:srgbClr val="FF6600"/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sz="2000" smtClean="0">
                <a:solidFill>
                  <a:srgbClr val="FF6600"/>
                </a:solidFill>
                <a:latin typeface="Times New Roman" pitchFamily="18" charset="0"/>
                <a:ea typeface="ＭＳ Ｐゴシック" pitchFamily="34" charset="-128"/>
              </a:rPr>
              <a:t>The physical characteristics of a fluid in motion can be described by the consideration of mathematical equations governing a process of interest. </a:t>
            </a:r>
          </a:p>
        </p:txBody>
      </p:sp>
      <p:pic>
        <p:nvPicPr>
          <p:cNvPr id="16388" name="Imagen 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44989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s-ES" smtClean="0">
                <a:latin typeface="Arial" pitchFamily="34" charset="0"/>
                <a:ea typeface="ＭＳ Ｐゴシック" pitchFamily="34" charset="-128"/>
              </a:rPr>
              <a:t>Discretization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00213"/>
            <a:ext cx="3960812" cy="2774950"/>
          </a:xfrm>
          <a:prstGeom prst="rect">
            <a:avLst/>
          </a:prstGeom>
          <a:noFill/>
          <a:ln w="127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652963"/>
            <a:ext cx="3976687" cy="2016125"/>
          </a:xfrm>
          <a:prstGeom prst="rect">
            <a:avLst/>
          </a:prstGeom>
          <a:noFill/>
          <a:ln w="127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a">
  <a:themeElements>
    <a:clrScheme name="Media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a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Mediana.thmx</Template>
  <TotalTime>4818</TotalTime>
  <Words>398</Words>
  <Application>Microsoft Office PowerPoint</Application>
  <PresentationFormat>On-screen Show (4:3)</PresentationFormat>
  <Paragraphs>107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ＭＳ Ｐゴシック</vt:lpstr>
      <vt:lpstr>Tw Cen MT</vt:lpstr>
      <vt:lpstr>Wingdings</vt:lpstr>
      <vt:lpstr>Wingdings 2</vt:lpstr>
      <vt:lpstr>Times</vt:lpstr>
      <vt:lpstr>Times New Roman</vt:lpstr>
      <vt:lpstr>Courier Final Draft</vt:lpstr>
      <vt:lpstr>Helvetica</vt:lpstr>
      <vt:lpstr>Mediana</vt:lpstr>
      <vt:lpstr>???</vt:lpstr>
      <vt:lpstr>Fire Simulation Software</vt:lpstr>
      <vt:lpstr>Objectives</vt:lpstr>
      <vt:lpstr>European Regulations</vt:lpstr>
      <vt:lpstr>Protection of the health &amp; safety of ALL building users </vt:lpstr>
      <vt:lpstr>PowerPoint Presentation</vt:lpstr>
      <vt:lpstr>Combustion</vt:lpstr>
      <vt:lpstr>Computational Fluid Dynamics</vt:lpstr>
      <vt:lpstr>Field Modeling Approach</vt:lpstr>
      <vt:lpstr>Discretization</vt:lpstr>
      <vt:lpstr>Commercial Codes</vt:lpstr>
      <vt:lpstr>Ex-USS Shadwel</vt:lpstr>
      <vt:lpstr>PowerPoint Presentation</vt:lpstr>
      <vt:lpstr>PowerPoint Presentation</vt:lpstr>
      <vt:lpstr>PowerPoint Presentation</vt:lpstr>
      <vt:lpstr>Results</vt:lpstr>
      <vt:lpstr>PowerPoint Presentation</vt:lpstr>
      <vt:lpstr>Fire Risk Evaluation Case Study</vt:lpstr>
      <vt:lpstr>Fire Risk Evaluation Case Study Results</vt:lpstr>
      <vt:lpstr>Fire Risk Evaluation Case Study Calculations</vt:lpstr>
      <vt:lpstr>Corrective Measures</vt:lpstr>
      <vt:lpstr> Conclusions</vt:lpstr>
      <vt:lpstr>Any Questions?</vt:lpstr>
    </vt:vector>
  </TitlesOfParts>
  <Company>Jessica Bermingam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Simulation Software</dc:title>
  <dc:creator>Jessica Bermingam</dc:creator>
  <cp:lastModifiedBy>Windows User</cp:lastModifiedBy>
  <cp:revision>49</cp:revision>
  <dcterms:created xsi:type="dcterms:W3CDTF">2011-12-11T18:13:24Z</dcterms:created>
  <dcterms:modified xsi:type="dcterms:W3CDTF">2012-03-14T21:32:42Z</dcterms:modified>
</cp:coreProperties>
</file>